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7"/>
  </p:notesMasterIdLst>
  <p:handoutMasterIdLst>
    <p:handoutMasterId r:id="rId28"/>
  </p:handoutMasterIdLst>
  <p:sldIdLst>
    <p:sldId id="259" r:id="rId2"/>
    <p:sldId id="1301" r:id="rId3"/>
    <p:sldId id="1292" r:id="rId4"/>
    <p:sldId id="549" r:id="rId5"/>
    <p:sldId id="354" r:id="rId6"/>
    <p:sldId id="355" r:id="rId7"/>
    <p:sldId id="1304" r:id="rId8"/>
    <p:sldId id="1315" r:id="rId9"/>
    <p:sldId id="346" r:id="rId10"/>
    <p:sldId id="589" r:id="rId11"/>
    <p:sldId id="1302" r:id="rId12"/>
    <p:sldId id="1307" r:id="rId13"/>
    <p:sldId id="1283" r:id="rId14"/>
    <p:sldId id="1310" r:id="rId15"/>
    <p:sldId id="1303" r:id="rId16"/>
    <p:sldId id="1309" r:id="rId17"/>
    <p:sldId id="1306" r:id="rId18"/>
    <p:sldId id="1311" r:id="rId19"/>
    <p:sldId id="1312" r:id="rId20"/>
    <p:sldId id="264" r:id="rId21"/>
    <p:sldId id="1313" r:id="rId22"/>
    <p:sldId id="1289" r:id="rId23"/>
    <p:sldId id="1314" r:id="rId24"/>
    <p:sldId id="1280" r:id="rId25"/>
    <p:sldId id="1260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919"/>
    <a:srgbClr val="DAE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2FBB5-8C63-47AE-9FBC-A04476BCF2C0}" v="113" dt="2026-02-11T00:33:37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80094" autoAdjust="0"/>
  </p:normalViewPr>
  <p:slideViewPr>
    <p:cSldViewPr snapToGrid="0">
      <p:cViewPr varScale="1">
        <p:scale>
          <a:sx n="66" d="100"/>
          <a:sy n="66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41BBF-5F90-4232-ABCB-858ED3F3A0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22A7-787E-4A50-A98C-6690752D7C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612BEA4-80A3-4252-8D6D-9E84D9E98791}" type="datetimeFigureOut">
              <a:rPr lang="en-US"/>
              <a:pPr>
                <a:defRPr/>
              </a:pPr>
              <a:t>2/18/26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93D38-A553-499B-9A32-56EC51987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E3C45-589E-4B0D-9F12-48293FED97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CE80A1-F338-4FAC-9265-5660E21FB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09EAF1-2194-4103-AFD7-D995831E73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27626-9610-475A-90F9-DA6F0C38AF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D174DA-C454-494F-A83B-1D56BBBF8AF1}" type="datetimeFigureOut">
              <a:rPr lang="en-GB"/>
              <a:pPr>
                <a:defRPr/>
              </a:pPr>
              <a:t>18/02/2026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D0D7D9-EA01-4B20-944C-6D74802D2E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FF6747-D1E3-4FD8-A257-6A6A55132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DFB8C-09FA-4AB4-8EC3-2CB9ED420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1E05B-BCA5-484B-8ADE-0DADC7BF8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EBA8D1-D52C-458B-824A-962918E8F0E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76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EBA8D1-D52C-458B-824A-962918E8F0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5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B41526E-1D43-4F6D-A015-90A591C24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CAFA534-203B-4410-8084-AE1F60F6A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3ECDE-1EB1-46EB-96C1-C30A8D8DF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73479-B03B-4DBD-AEA6-9CC28C8BEC6A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2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25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8EA1F7-BBBD-2A43-94C5-F430758A4C7C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16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48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947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72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D9CA3-76EB-0A2B-2958-754585CA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4BC92-0084-F2EA-AC5D-27473D977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4AD58-BC2D-499B-0CB1-F0225FA50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C42B1-6E26-CC7E-127F-385D8C59B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629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BA8D1-D52C-458B-824A-962918E8F0E9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523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0" y="109166"/>
            <a:ext cx="10164417" cy="8529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65" y="1097377"/>
            <a:ext cx="11889851" cy="552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3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7C9E6-8A04-40D1-864B-6A8DFB6F8141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C35EAB-42F9-4A06-AF6C-DD44305AD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6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0B1C-1D87-4567-B124-2BBDF258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941B6-1E1C-400C-BC14-B551FF30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453-742A-4C2A-B9A9-5AC539B3F5A6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DF826-8115-475F-818F-641A4698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8AA94-0599-43D8-AEE7-136D7244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CB82-72BF-45DE-906D-1558BD7D48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9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7D91-8747-42C5-8D7D-5A553B6BA6E6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D313-1AD1-432D-B8A6-C5234A7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2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AD32877-4464-41EB-A3C2-A345BA36B1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0488" y="71438"/>
            <a:ext cx="101901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669AE-46D6-43B9-A760-D3CDF3B87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7800" y="1181100"/>
            <a:ext cx="1127283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178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54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32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09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typicalhus.co.uk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slibrary.nihr.ac.uk/eme/RFTY4766#s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at North Children's Hospital | Pennies">
            <a:extLst>
              <a:ext uri="{FF2B5EF4-FFF2-40B4-BE49-F238E27FC236}">
                <a16:creationId xmlns:a16="http://schemas.microsoft.com/office/drawing/2014/main" id="{84B93ADF-F016-8D83-9E01-DADA33C22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1" b="11500"/>
          <a:stretch>
            <a:fillRect/>
          </a:stretch>
        </p:blipFill>
        <p:spPr bwMode="auto">
          <a:xfrm>
            <a:off x="135760" y="5269964"/>
            <a:ext cx="3436111" cy="15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ABBB12F-8E17-4BA8-A222-ABB6C0A42B1D}"/>
              </a:ext>
            </a:extLst>
          </p:cNvPr>
          <p:cNvSpPr txBox="1">
            <a:spLocks noChangeArrowheads="1"/>
          </p:cNvSpPr>
          <p:nvPr/>
        </p:nvSpPr>
        <p:spPr>
          <a:xfrm>
            <a:off x="1403426" y="3441924"/>
            <a:ext cx="8582025" cy="2355850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Michal Malina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Consultant Paediatric Nephrologist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en-GB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National Renal Complement Therapeutics Service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br>
              <a:rPr lang="en-GB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en-GB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052" name="Picture 6">
            <a:extLst>
              <a:ext uri="{FF2B5EF4-FFF2-40B4-BE49-F238E27FC236}">
                <a16:creationId xmlns:a16="http://schemas.microsoft.com/office/drawing/2014/main" id="{B7489DE2-6AF4-49D4-A814-01EB7412C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0" y="5977468"/>
            <a:ext cx="4178846" cy="5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">
            <a:extLst>
              <a:ext uri="{FF2B5EF4-FFF2-40B4-BE49-F238E27FC236}">
                <a16:creationId xmlns:a16="http://schemas.microsoft.com/office/drawing/2014/main" id="{96434D76-64AD-42E6-B9E7-AC92C018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704" y="5728058"/>
            <a:ext cx="30954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  <a:hlinkClick r:id="rId5"/>
              </a:rPr>
              <a:t>http://www.atypicalhus.co.uk/</a:t>
            </a:r>
            <a:endParaRPr lang="en-GB" altLang="en-US" sz="1800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@DrMalinaM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latin typeface="Calibri" panose="020F0502020204030204" pitchFamily="34" charset="0"/>
            </a:endParaRPr>
          </a:p>
        </p:txBody>
      </p:sp>
      <p:sp>
        <p:nvSpPr>
          <p:cNvPr id="2055" name="TextBox 1">
            <a:extLst>
              <a:ext uri="{FF2B5EF4-FFF2-40B4-BE49-F238E27FC236}">
                <a16:creationId xmlns:a16="http://schemas.microsoft.com/office/drawing/2014/main" id="{2CB2CE08-940B-4668-B0E4-AE0A7FDBF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01" y="1637138"/>
            <a:ext cx="1122039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sz="4000" b="1" dirty="0">
                <a:effectLst/>
                <a:ea typeface="Times New Roman" panose="02020603050405020304" pitchFamily="18" charset="0"/>
              </a:rPr>
              <a:t>Infections </a:t>
            </a:r>
            <a:r>
              <a:rPr lang="en-GB" sz="4000" b="1" dirty="0">
                <a:ea typeface="Times New Roman" panose="02020603050405020304" pitchFamily="18" charset="0"/>
              </a:rPr>
              <a:t>i</a:t>
            </a:r>
            <a:r>
              <a:rPr lang="en-GB" sz="4000" b="1" dirty="0">
                <a:effectLst/>
                <a:ea typeface="Times New Roman" panose="02020603050405020304" pitchFamily="18" charset="0"/>
              </a:rPr>
              <a:t>nduced HUS</a:t>
            </a:r>
            <a:endParaRPr lang="en-GB" sz="3600" b="1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GB" sz="3600" dirty="0">
                <a:effectLst/>
                <a:ea typeface="Times New Roman" panose="02020603050405020304" pitchFamily="18" charset="0"/>
              </a:rPr>
              <a:t> a comprehensive diagnostic &amp; therapeutic approach</a:t>
            </a:r>
            <a:endParaRPr lang="en-GB" alt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241" y="1181569"/>
            <a:ext cx="7801194" cy="5545234"/>
          </a:xfrm>
        </p:spPr>
        <p:txBody>
          <a:bodyPr/>
          <a:lstStyle/>
          <a:p>
            <a:r>
              <a:rPr lang="en-GB" dirty="0"/>
              <a:t>Herd-level prevalence rate </a:t>
            </a:r>
            <a:r>
              <a:rPr lang="en-US" dirty="0"/>
              <a:t>(mean, 95% CI) </a:t>
            </a:r>
            <a:endParaRPr lang="en-GB" dirty="0"/>
          </a:p>
          <a:p>
            <a:pPr lvl="1"/>
            <a:r>
              <a:rPr lang="en-US" dirty="0"/>
              <a:t>0·236 (0·166–0·325) Scotland</a:t>
            </a:r>
          </a:p>
          <a:p>
            <a:pPr lvl="1"/>
            <a:r>
              <a:rPr lang="en-US" dirty="0"/>
              <a:t>0·213 (0·156–0·283) England and Wales</a:t>
            </a:r>
          </a:p>
          <a:p>
            <a:r>
              <a:rPr lang="en-US" dirty="0"/>
              <a:t>Pat-level prevalence rate (mean, 95% CI) </a:t>
            </a:r>
          </a:p>
          <a:p>
            <a:pPr lvl="1"/>
            <a:r>
              <a:rPr lang="en-US" dirty="0"/>
              <a:t>0·106 (0·067–0·163) Scotland </a:t>
            </a:r>
          </a:p>
          <a:p>
            <a:pPr lvl="1"/>
            <a:r>
              <a:rPr lang="en-US" dirty="0"/>
              <a:t>0·069 (0·044–0·107) England and Wales</a:t>
            </a:r>
          </a:p>
          <a:p>
            <a:r>
              <a:rPr lang="en-US" dirty="0"/>
              <a:t>Seasonal variation in infection</a:t>
            </a:r>
          </a:p>
          <a:p>
            <a:r>
              <a:rPr lang="en-US" dirty="0"/>
              <a:t>Contaminated food, water, direct contact with infected animals and humans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48" y="1685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48" y="3631067"/>
            <a:ext cx="2619375" cy="16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56" y="28281"/>
            <a:ext cx="1639663" cy="102752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476000" cy="1026000"/>
          </a:xfrm>
          <a:prstGeom prst="rect">
            <a:avLst/>
          </a:prstGeom>
          <a:solidFill>
            <a:srgbClr val="991C21"/>
          </a:solidFill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00"/>
            <a:ext cx="9307286" cy="1325563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Prevalence of STEC O157:H7 in UK cattle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6970" y="6137544"/>
            <a:ext cx="3370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Henry et al. </a:t>
            </a:r>
            <a:r>
              <a:rPr lang="en-GB" dirty="0" err="1"/>
              <a:t>Epidemiol</a:t>
            </a:r>
            <a:r>
              <a:rPr lang="en-GB" dirty="0"/>
              <a:t> Infect 2017</a:t>
            </a:r>
          </a:p>
        </p:txBody>
      </p:sp>
    </p:spTree>
    <p:extLst>
      <p:ext uri="{BB962C8B-B14F-4D97-AF65-F5344CB8AC3E}">
        <p14:creationId xmlns:p14="http://schemas.microsoft.com/office/powerpoint/2010/main" val="95795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2A25-32C3-324D-FE8A-32E6875D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STX cell injury mechanism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4901DC-E015-DE87-4E37-CB9998F42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-99663" y="980772"/>
            <a:ext cx="10570464" cy="58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D77A8D-0624-7DDF-A989-4DE95284C65A}"/>
              </a:ext>
            </a:extLst>
          </p:cNvPr>
          <p:cNvSpPr txBox="1"/>
          <p:nvPr/>
        </p:nvSpPr>
        <p:spPr>
          <a:xfrm>
            <a:off x="7319625" y="6078676"/>
            <a:ext cx="2961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b="0" i="0" u="none" strike="noStrike" baseline="0" dirty="0">
                <a:latin typeface="AdvTT5843c571"/>
              </a:rPr>
              <a:t>Reproduced from Kavanagh D, Sheerin N. Thrombotic microangiopathy. In: Yu ASL, </a:t>
            </a:r>
            <a:r>
              <a:rPr lang="en-GB" sz="1000" b="0" i="0" u="none" strike="noStrike" baseline="0" dirty="0" err="1">
                <a:latin typeface="AdvTT5843c571"/>
              </a:rPr>
              <a:t>Chertow</a:t>
            </a:r>
            <a:r>
              <a:rPr lang="en-GB" sz="1000" b="0" i="0" u="none" strike="noStrike" baseline="0" dirty="0">
                <a:latin typeface="AdvTT5843c571"/>
              </a:rPr>
              <a:t> GM, Luyckx VA, Marsden PA, </a:t>
            </a:r>
            <a:r>
              <a:rPr lang="en-GB" sz="1000" b="0" i="0" u="none" strike="noStrike" baseline="0" dirty="0" err="1">
                <a:latin typeface="AdvTT5843c571"/>
              </a:rPr>
              <a:t>Skorecki</a:t>
            </a:r>
            <a:r>
              <a:rPr lang="en-GB" sz="1000" b="0" i="0" u="none" strike="noStrike" baseline="0" dirty="0">
                <a:latin typeface="AdvTT5843c571"/>
              </a:rPr>
              <a:t> K, </a:t>
            </a:r>
            <a:r>
              <a:rPr lang="en-GB" sz="1000" b="0" i="0" u="none" strike="noStrike" baseline="0" dirty="0" err="1">
                <a:latin typeface="AdvTT5843c571"/>
              </a:rPr>
              <a:t>Taar</a:t>
            </a:r>
            <a:r>
              <a:rPr lang="en-GB" sz="1000" dirty="0">
                <a:latin typeface="AdvTT5843c571"/>
              </a:rPr>
              <a:t> </a:t>
            </a:r>
            <a:r>
              <a:rPr lang="en-GB" sz="1000" b="0" i="0" u="none" strike="noStrike" baseline="0" dirty="0">
                <a:latin typeface="AdvTT5843c571"/>
              </a:rPr>
              <a:t>MW, editors. Brenner &amp; Recctor</a:t>
            </a:r>
            <a:r>
              <a:rPr lang="en-GB" sz="1000" b="0" i="0" u="none" strike="noStrike" baseline="0" dirty="0">
                <a:latin typeface="AdvTT5843c571+20"/>
              </a:rPr>
              <a:t>’</a:t>
            </a:r>
            <a:r>
              <a:rPr lang="en-GB" sz="1000" b="0" i="0" u="none" strike="noStrike" baseline="0" dirty="0">
                <a:latin typeface="AdvTT5843c571"/>
              </a:rPr>
              <a:t>s the Kidney. 11th ed. 1178</a:t>
            </a:r>
            <a:r>
              <a:rPr lang="en-GB" sz="1000" b="0" i="0" u="none" strike="noStrike" baseline="0" dirty="0">
                <a:latin typeface="AdvTT5843c571+20"/>
              </a:rPr>
              <a:t>–</a:t>
            </a:r>
            <a:r>
              <a:rPr lang="en-GB" sz="1000" b="0" i="0" u="none" strike="noStrike" baseline="0" dirty="0">
                <a:latin typeface="AdvTT5843c571"/>
              </a:rPr>
              <a:t>95. </a:t>
            </a:r>
          </a:p>
        </p:txBody>
      </p:sp>
    </p:spTree>
    <p:extLst>
      <p:ext uri="{BB962C8B-B14F-4D97-AF65-F5344CB8AC3E}">
        <p14:creationId xmlns:p14="http://schemas.microsoft.com/office/powerpoint/2010/main" val="341836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B6424-132D-33EE-65B8-D3B68D0D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course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F20CE4-E675-D929-F628-4C91149B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9570"/>
            <a:ext cx="12192000" cy="57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5D5964-3CE3-5281-E79C-9A2DAE87A76F}"/>
              </a:ext>
            </a:extLst>
          </p:cNvPr>
          <p:cNvSpPr txBox="1"/>
          <p:nvPr/>
        </p:nvSpPr>
        <p:spPr>
          <a:xfrm>
            <a:off x="4403836" y="2732001"/>
            <a:ext cx="234786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STEC infection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86EB86AA-8EFB-1C68-32A4-AC9EE0F579D1}"/>
              </a:ext>
            </a:extLst>
          </p:cNvPr>
          <p:cNvSpPr/>
          <p:nvPr/>
        </p:nvSpPr>
        <p:spPr>
          <a:xfrm>
            <a:off x="547105" y="525798"/>
            <a:ext cx="2227627" cy="1408105"/>
          </a:xfrm>
          <a:custGeom>
            <a:avLst/>
            <a:gdLst>
              <a:gd name="connsiteX0" fmla="*/ 0 w 1354138"/>
              <a:gd name="connsiteY0" fmla="*/ 127003 h 762000"/>
              <a:gd name="connsiteX1" fmla="*/ 127003 w 1354138"/>
              <a:gd name="connsiteY1" fmla="*/ 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0 w 1354138"/>
              <a:gd name="connsiteY0" fmla="*/ 127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38100 w 1354138"/>
              <a:gd name="connsiteY0" fmla="*/ 254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38100 w 1354138"/>
              <a:gd name="connsiteY8" fmla="*/ 25400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138" h="762000">
                <a:moveTo>
                  <a:pt x="38100" y="254003"/>
                </a:moveTo>
                <a:cubicBezTo>
                  <a:pt x="38100" y="183861"/>
                  <a:pt x="285461" y="88900"/>
                  <a:pt x="355603" y="88900"/>
                </a:cubicBezTo>
                <a:cubicBezTo>
                  <a:pt x="722314" y="88900"/>
                  <a:pt x="860424" y="0"/>
                  <a:pt x="1227135" y="0"/>
                </a:cubicBezTo>
                <a:cubicBezTo>
                  <a:pt x="1297277" y="0"/>
                  <a:pt x="1354138" y="56861"/>
                  <a:pt x="1354138" y="127003"/>
                </a:cubicBezTo>
                <a:lnTo>
                  <a:pt x="1354138" y="634997"/>
                </a:lnTo>
                <a:cubicBezTo>
                  <a:pt x="1354138" y="705139"/>
                  <a:pt x="1297277" y="762000"/>
                  <a:pt x="1227135" y="762000"/>
                </a:cubicBez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38100" y="254003"/>
                </a:lnTo>
                <a:close/>
              </a:path>
            </a:pathLst>
          </a:cu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HUS</a:t>
            </a:r>
          </a:p>
        </p:txBody>
      </p:sp>
      <p:sp>
        <p:nvSpPr>
          <p:cNvPr id="11" name="TextovéPole 15">
            <a:extLst>
              <a:ext uri="{FF2B5EF4-FFF2-40B4-BE49-F238E27FC236}">
                <a16:creationId xmlns:a16="http://schemas.microsoft.com/office/drawing/2014/main" id="{19C437C4-760F-9D0D-7FE3-822023F9B995}"/>
              </a:ext>
            </a:extLst>
          </p:cNvPr>
          <p:cNvSpPr txBox="1"/>
          <p:nvPr/>
        </p:nvSpPr>
        <p:spPr>
          <a:xfrm flipH="1">
            <a:off x="241739" y="5278086"/>
            <a:ext cx="303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Acute Kidney Injury</a:t>
            </a:r>
          </a:p>
        </p:txBody>
      </p:sp>
      <p:sp>
        <p:nvSpPr>
          <p:cNvPr id="12" name="TextovéPole 16">
            <a:extLst>
              <a:ext uri="{FF2B5EF4-FFF2-40B4-BE49-F238E27FC236}">
                <a16:creationId xmlns:a16="http://schemas.microsoft.com/office/drawing/2014/main" id="{D8CD5BCC-48C1-D50D-E571-93A3D4CDE7B5}"/>
              </a:ext>
            </a:extLst>
          </p:cNvPr>
          <p:cNvSpPr txBox="1"/>
          <p:nvPr/>
        </p:nvSpPr>
        <p:spPr>
          <a:xfrm flipH="1">
            <a:off x="241739" y="2482610"/>
            <a:ext cx="3174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Low platelets, haemolytic anaemia</a:t>
            </a:r>
          </a:p>
          <a:p>
            <a:r>
              <a:rPr lang="en-GB" sz="2800" dirty="0"/>
              <a:t>high LDH</a:t>
            </a:r>
          </a:p>
          <a:p>
            <a:r>
              <a:rPr lang="en-GB" sz="2800" dirty="0"/>
              <a:t>negative DAT</a:t>
            </a:r>
          </a:p>
          <a:p>
            <a:r>
              <a:rPr lang="en-GB" sz="2800" dirty="0"/>
              <a:t>high reticulocytes</a:t>
            </a:r>
          </a:p>
        </p:txBody>
      </p:sp>
      <p:pic>
        <p:nvPicPr>
          <p:cNvPr id="17" name="Graphic 16" descr="Test tubes with solid fill">
            <a:extLst>
              <a:ext uri="{FF2B5EF4-FFF2-40B4-BE49-F238E27FC236}">
                <a16:creationId xmlns:a16="http://schemas.microsoft.com/office/drawing/2014/main" id="{52178B40-6A01-7919-6CC6-D6E56E7B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95751" y="103319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6D386D-278E-49EF-4A37-3F99AEB6322D}"/>
              </a:ext>
            </a:extLst>
          </p:cNvPr>
          <p:cNvSpPr txBox="1"/>
          <p:nvPr/>
        </p:nvSpPr>
        <p:spPr>
          <a:xfrm>
            <a:off x="7788164" y="2107987"/>
            <a:ext cx="2923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l"/>
            <a:r>
              <a:rPr lang="en-GB" dirty="0"/>
              <a:t>Stool culture </a:t>
            </a:r>
          </a:p>
          <a:p>
            <a:pPr algn="l"/>
            <a:r>
              <a:rPr lang="en-GB" dirty="0"/>
              <a:t>STEC (stx1, stx2) PCR</a:t>
            </a:r>
          </a:p>
        </p:txBody>
      </p:sp>
      <p:pic>
        <p:nvPicPr>
          <p:cNvPr id="20" name="Graphic 19" descr="Inpatient with solid fill">
            <a:extLst>
              <a:ext uri="{FF2B5EF4-FFF2-40B4-BE49-F238E27FC236}">
                <a16:creationId xmlns:a16="http://schemas.microsoft.com/office/drawing/2014/main" id="{E8A7730D-04A2-650A-9FD6-C74693F2B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5751" y="412793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0F08B3-2AA5-0A66-E470-0838A6AE55B7}"/>
              </a:ext>
            </a:extLst>
          </p:cNvPr>
          <p:cNvSpPr txBox="1"/>
          <p:nvPr/>
        </p:nvSpPr>
        <p:spPr>
          <a:xfrm>
            <a:off x="7704081" y="5278086"/>
            <a:ext cx="190237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l"/>
            <a:r>
              <a:rPr lang="en-GB" dirty="0"/>
              <a:t>Symptomatic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31E961F-C899-D0DC-8C1D-F8FA9DECACE2}"/>
              </a:ext>
            </a:extLst>
          </p:cNvPr>
          <p:cNvSpPr/>
          <p:nvPr/>
        </p:nvSpPr>
        <p:spPr>
          <a:xfrm>
            <a:off x="126124" y="2312276"/>
            <a:ext cx="3405352" cy="4019926"/>
          </a:xfrm>
          <a:prstGeom prst="roundRect">
            <a:avLst/>
          </a:prstGeom>
          <a:noFill/>
          <a:ln w="28575"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 descr="Germ with solid fill">
            <a:extLst>
              <a:ext uri="{FF2B5EF4-FFF2-40B4-BE49-F238E27FC236}">
                <a16:creationId xmlns:a16="http://schemas.microsoft.com/office/drawing/2014/main" id="{7813899C-8EAA-4830-E75D-19D965904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5074" y="3375714"/>
            <a:ext cx="1902372" cy="190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7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58DD-35E3-7D1B-F088-B236FDA0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4C97C-8609-6663-6167-EA3E00D6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0" y="1347693"/>
            <a:ext cx="9339943" cy="5240275"/>
          </a:xfrm>
          <a:prstGeom prst="rect">
            <a:avLst/>
          </a:prstGeom>
        </p:spPr>
      </p:pic>
      <p:pic>
        <p:nvPicPr>
          <p:cNvPr id="5" name="Graphic 4" descr="Test tubes with solid fill">
            <a:extLst>
              <a:ext uri="{FF2B5EF4-FFF2-40B4-BE49-F238E27FC236}">
                <a16:creationId xmlns:a16="http://schemas.microsoft.com/office/drawing/2014/main" id="{F3F58388-265A-2B5A-A4E4-10973339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547" y="285111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429512-8A3C-0EC8-25FF-F6CD93A64D9B}"/>
              </a:ext>
            </a:extLst>
          </p:cNvPr>
          <p:cNvSpPr txBox="1"/>
          <p:nvPr/>
        </p:nvSpPr>
        <p:spPr>
          <a:xfrm>
            <a:off x="8818960" y="3925901"/>
            <a:ext cx="292337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l"/>
            <a:r>
              <a:rPr lang="en-GB" dirty="0"/>
              <a:t>Stool culture </a:t>
            </a:r>
          </a:p>
          <a:p>
            <a:pPr algn="l"/>
            <a:r>
              <a:rPr lang="en-GB" b="1" dirty="0"/>
              <a:t>STEC (stx1, stx2) PCR</a:t>
            </a:r>
          </a:p>
        </p:txBody>
      </p:sp>
    </p:spTree>
    <p:extLst>
      <p:ext uri="{BB962C8B-B14F-4D97-AF65-F5344CB8AC3E}">
        <p14:creationId xmlns:p14="http://schemas.microsoft.com/office/powerpoint/2010/main" val="374048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2F1A-03A3-28DE-B3F6-95A4685B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STEC HUS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73EB-9255-F1C7-460A-9595055EB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148443"/>
            <a:ext cx="11272838" cy="4925786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Fluid management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volume expansion using isotonic solution reduces severe HUS symptoms  </a:t>
            </a:r>
          </a:p>
          <a:p>
            <a:endParaRPr lang="en-GB" dirty="0"/>
          </a:p>
          <a:p>
            <a:r>
              <a:rPr lang="en-GB" dirty="0"/>
              <a:t>clinically dehydrated patients had an OR of death of 3.71 (95% CI, 1.25–11.03) and that intravenous fluid administration up to the day of HUS diagnosis was associated with a decreased risk of renal replacement therapy (OR 0.26 [95% CI, 0.11–0.60])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40751-FEA5-EBFC-443F-D4F2BA3BC317}"/>
              </a:ext>
            </a:extLst>
          </p:cNvPr>
          <p:cNvSpPr txBox="1"/>
          <p:nvPr/>
        </p:nvSpPr>
        <p:spPr>
          <a:xfrm>
            <a:off x="5475514" y="6074229"/>
            <a:ext cx="6411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u="none" strike="noStrike" baseline="0" dirty="0" err="1">
                <a:latin typeface="AdvTT5843c571"/>
              </a:rPr>
              <a:t>Grisaru</a:t>
            </a:r>
            <a:r>
              <a:rPr lang="en-GB" sz="1200" b="0" i="0" u="none" strike="noStrike" baseline="0" dirty="0">
                <a:latin typeface="AdvTT5843c571"/>
              </a:rPr>
              <a:t> S, et al  Association</a:t>
            </a:r>
            <a:r>
              <a:rPr lang="en-GB" sz="1200" dirty="0">
                <a:latin typeface="AdvTT5843c571"/>
              </a:rPr>
              <a:t> </a:t>
            </a:r>
            <a:r>
              <a:rPr lang="en-GB" sz="1200" b="0" i="0" u="none" strike="noStrike" baseline="0" dirty="0">
                <a:latin typeface="AdvTT5843c571"/>
              </a:rPr>
              <a:t>between hydration status, intravenous </a:t>
            </a:r>
            <a:r>
              <a:rPr lang="en-GB" sz="1200" b="0" i="0" u="none" strike="noStrike" baseline="0" dirty="0">
                <a:latin typeface="AdvTT5843c571+fb"/>
              </a:rPr>
              <a:t>fl</a:t>
            </a:r>
            <a:r>
              <a:rPr lang="en-GB" sz="1200" b="0" i="0" u="none" strike="noStrike" baseline="0" dirty="0">
                <a:latin typeface="AdvTT5843c571"/>
              </a:rPr>
              <a:t>uid administration,</a:t>
            </a:r>
          </a:p>
          <a:p>
            <a:pPr algn="l"/>
            <a:r>
              <a:rPr lang="en-GB" sz="1200" b="0" i="0" u="none" strike="noStrike" baseline="0" dirty="0">
                <a:latin typeface="AdvTT5843c571"/>
              </a:rPr>
              <a:t>and outcomes of patients infected with Shiga toxin-producing </a:t>
            </a:r>
            <a:r>
              <a:rPr lang="en-GB" sz="1200" b="0" i="0" u="none" strike="noStrike" baseline="0" dirty="0">
                <a:latin typeface="AdvTTf90d833a.I"/>
              </a:rPr>
              <a:t>Escherichia coli</a:t>
            </a:r>
            <a:r>
              <a:rPr lang="en-GB" sz="1200" b="0" i="0" u="none" strike="noStrike" baseline="0" dirty="0">
                <a:latin typeface="AdvTT5843c571"/>
              </a:rPr>
              <a:t>: a systematic review</a:t>
            </a:r>
          </a:p>
          <a:p>
            <a:pPr algn="l"/>
            <a:r>
              <a:rPr lang="en-GB" sz="1200" b="0" i="0" u="none" strike="noStrike" baseline="0" dirty="0">
                <a:latin typeface="AdvTT5843c571"/>
              </a:rPr>
              <a:t>and meta-analysis. JAMA </a:t>
            </a:r>
            <a:r>
              <a:rPr lang="en-GB" sz="1200" b="0" i="0" u="none" strike="noStrike" baseline="0" dirty="0" err="1">
                <a:latin typeface="AdvTT5843c571"/>
              </a:rPr>
              <a:t>Pediatr</a:t>
            </a:r>
            <a:r>
              <a:rPr lang="en-GB" sz="1200" b="0" i="0" u="none" strike="noStrike" baseline="0" dirty="0">
                <a:latin typeface="AdvTT5843c571"/>
              </a:rPr>
              <a:t>. 2017;171:68</a:t>
            </a:r>
            <a:r>
              <a:rPr lang="en-GB" sz="1200" b="0" i="0" u="none" strike="noStrike" baseline="0" dirty="0">
                <a:latin typeface="AdvTT5843c571+20"/>
              </a:rPr>
              <a:t>–</a:t>
            </a:r>
            <a:r>
              <a:rPr lang="en-GB" sz="1200" b="0" i="0" u="none" strike="noStrike" baseline="0" dirty="0">
                <a:latin typeface="AdvTT5843c571"/>
              </a:rPr>
              <a:t>76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9473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890AD-0110-6D88-A17E-011D680C2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4991-2E6F-E7D2-5BB2-BF756E3D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STEC HUS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460E-45FC-C1A7-2C62-17F0CA16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148442"/>
            <a:ext cx="11272838" cy="5638119"/>
          </a:xfrm>
        </p:spPr>
        <p:txBody>
          <a:bodyPr/>
          <a:lstStyle/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>
                <a:highlight>
                  <a:srgbClr val="DAE3F3"/>
                </a:highlight>
              </a:rPr>
              <a:t>Antibiotics</a:t>
            </a:r>
          </a:p>
          <a:p>
            <a:pPr marL="0" indent="0">
              <a:buNone/>
            </a:pPr>
            <a:r>
              <a:rPr lang="en-GB" sz="2000" dirty="0"/>
              <a:t>In vitro lead to increase of STX production and release </a:t>
            </a:r>
          </a:p>
          <a:p>
            <a:pPr marL="0" indent="0">
              <a:buNone/>
            </a:pPr>
            <a:r>
              <a:rPr lang="en-GB" sz="2000" dirty="0"/>
              <a:t>beta-lactams and trimethoprim/sulfamethoxazole </a:t>
            </a:r>
            <a:r>
              <a:rPr lang="en-GB" sz="2000" b="1" dirty="0"/>
              <a:t>negative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dirty="0"/>
              <a:t>fosfomycin and fluoroquinolones </a:t>
            </a:r>
            <a:r>
              <a:rPr lang="en-GB" sz="2000" b="1" dirty="0"/>
              <a:t>some benefit</a:t>
            </a:r>
          </a:p>
          <a:p>
            <a:pPr marL="0" indent="0">
              <a:buNone/>
            </a:pPr>
            <a:r>
              <a:rPr lang="en-GB" sz="2000" b="1" dirty="0"/>
              <a:t>weighed on individual risk and benefit for the patient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highlight>
                  <a:srgbClr val="DAE3F3"/>
                </a:highlight>
              </a:rPr>
              <a:t>Platelets transfusion </a:t>
            </a:r>
          </a:p>
          <a:p>
            <a:r>
              <a:rPr lang="en-GB" sz="2000" dirty="0"/>
              <a:t>platelet infusion should be weighted based on individual patient risks of bleeding.</a:t>
            </a:r>
            <a:endParaRPr lang="en-GB" sz="2000" b="1" dirty="0"/>
          </a:p>
          <a:p>
            <a:endParaRPr lang="en-GB" sz="2000" b="1" dirty="0"/>
          </a:p>
          <a:p>
            <a:pPr marL="0" indent="0">
              <a:buNone/>
            </a:pPr>
            <a:r>
              <a:rPr lang="en-GB" sz="2000" b="1" dirty="0">
                <a:highlight>
                  <a:srgbClr val="DAE3F3"/>
                </a:highlight>
              </a:rPr>
              <a:t>Anaemia management 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err="1"/>
              <a:t>hemoglobin</a:t>
            </a:r>
            <a:r>
              <a:rPr lang="en-GB" sz="2000" dirty="0"/>
              <a:t> of 70 g/L, based  on severity symptoms of </a:t>
            </a:r>
            <a:r>
              <a:rPr lang="en-GB" sz="2000" dirty="0" err="1"/>
              <a:t>aneamia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>
                <a:highlight>
                  <a:srgbClr val="DAE3F3"/>
                </a:highlight>
              </a:rPr>
              <a:t>Blood pressure control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459BC-CADE-40F6-70AD-5E417A2BD8E7}"/>
              </a:ext>
            </a:extLst>
          </p:cNvPr>
          <p:cNvSpPr txBox="1"/>
          <p:nvPr/>
        </p:nvSpPr>
        <p:spPr>
          <a:xfrm>
            <a:off x="7837715" y="5934670"/>
            <a:ext cx="4528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Infection-Related </a:t>
            </a:r>
            <a:r>
              <a:rPr lang="en-GB" dirty="0" err="1"/>
              <a:t>Hemolytic</a:t>
            </a:r>
            <a:r>
              <a:rPr lang="en-GB" dirty="0"/>
              <a:t> Uremic, </a:t>
            </a:r>
          </a:p>
          <a:p>
            <a:r>
              <a:rPr lang="en-GB" dirty="0"/>
              <a:t>Syndrome (HUS), Shoji Kagami, Muller Dominik, Michal Malina, and Akira Ashida</a:t>
            </a:r>
          </a:p>
        </p:txBody>
      </p:sp>
    </p:spTree>
    <p:extLst>
      <p:ext uri="{BB962C8B-B14F-4D97-AF65-F5344CB8AC3E}">
        <p14:creationId xmlns:p14="http://schemas.microsoft.com/office/powerpoint/2010/main" val="351037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CA2D9-4B84-EE4F-E32C-0BDF5AC4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6544-6B0C-5258-F66B-5A570A04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Possibilities for future therapies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28EA8-016E-245F-BD93-D2F49F4EE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Shiga toxin binding </a:t>
            </a:r>
          </a:p>
          <a:p>
            <a:pPr marL="457200" lvl="1" indent="0">
              <a:buNone/>
            </a:pPr>
            <a:r>
              <a:rPr lang="en-GB" dirty="0"/>
              <a:t>Urtoxazumab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GB3 receptor saturation </a:t>
            </a:r>
          </a:p>
          <a:p>
            <a:pPr marL="457200" lvl="1" indent="0">
              <a:buNone/>
            </a:pPr>
            <a:r>
              <a:rPr lang="en-GB" dirty="0" err="1"/>
              <a:t>Synsorb</a:t>
            </a:r>
            <a:r>
              <a:rPr lang="en-GB" dirty="0"/>
              <a:t> </a:t>
            </a:r>
            <a:r>
              <a:rPr lang="en-GB" dirty="0" err="1"/>
              <a:t>Pkb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Carbohydrate ligands, nanoparticles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Inflammation and immunomodulation</a:t>
            </a:r>
          </a:p>
          <a:p>
            <a:pPr lvl="1"/>
            <a:r>
              <a:rPr lang="en-GB" sz="2800" b="1" dirty="0"/>
              <a:t>Eculizumab </a:t>
            </a:r>
          </a:p>
          <a:p>
            <a:pPr lvl="1"/>
            <a:r>
              <a:rPr lang="en-GB" strike="sngStrike" dirty="0"/>
              <a:t>Steroid treatment, IVIG, and anticoagulation</a:t>
            </a:r>
          </a:p>
          <a:p>
            <a:pPr lvl="1"/>
            <a:r>
              <a:rPr lang="en-GB" strike="sngStrike" dirty="0"/>
              <a:t>Plasma infusion, plasma exchange, and immunoadsorption</a:t>
            </a:r>
          </a:p>
          <a:p>
            <a:pPr lvl="1"/>
            <a:endParaRPr lang="en-GB" dirty="0"/>
          </a:p>
          <a:p>
            <a:r>
              <a:rPr lang="en-GB" dirty="0"/>
              <a:t>Intracellular interference</a:t>
            </a:r>
          </a:p>
        </p:txBody>
      </p:sp>
    </p:spTree>
    <p:extLst>
      <p:ext uri="{BB962C8B-B14F-4D97-AF65-F5344CB8AC3E}">
        <p14:creationId xmlns:p14="http://schemas.microsoft.com/office/powerpoint/2010/main" val="72000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3ED0-2947-F304-AB7B-95F48FB1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Eculizumab and STEC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D3602-5AC7-8780-FF59-34F90BC19D2F}"/>
              </a:ext>
            </a:extLst>
          </p:cNvPr>
          <p:cNvSpPr txBox="1"/>
          <p:nvPr/>
        </p:nvSpPr>
        <p:spPr>
          <a:xfrm>
            <a:off x="364691" y="4722857"/>
            <a:ext cx="5410098" cy="16027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spcAft>
                <a:spcPts val="600"/>
              </a:spcAft>
              <a:defRPr sz="2200"/>
            </a:lvl1pPr>
          </a:lstStyle>
          <a:p>
            <a:r>
              <a:rPr lang="en-GB" sz="2000" dirty="0"/>
              <a:t>No conclusions can be drawn about the efficacy of eculizumab in STEC HUS from the ECUSTEC trial, and so unfortunately, the data are unable to inform clinical practice.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61DE2-CFCC-C5D4-A805-5AED76BF6F15}"/>
              </a:ext>
            </a:extLst>
          </p:cNvPr>
          <p:cNvSpPr txBox="1"/>
          <p:nvPr/>
        </p:nvSpPr>
        <p:spPr>
          <a:xfrm>
            <a:off x="0" y="6411963"/>
            <a:ext cx="5928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12529"/>
                </a:solidFill>
                <a:effectLst/>
                <a:latin typeface="Lato" panose="020F0502020204030203" pitchFamily="34" charset="0"/>
              </a:defRPr>
            </a:lvl1pPr>
          </a:lstStyle>
          <a:p>
            <a:r>
              <a:rPr lang="en-GB" sz="1200" dirty="0">
                <a:hlinkClick r:id="rId3"/>
              </a:rPr>
              <a:t>Efficacy and safety of eculizumab in children with Shiga-toxin-producing Escherichia coli haemolytic uraemic syndrome: the ECUSTEC RCT | NIHR Journals Library</a:t>
            </a:r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E6C89-C0CA-6641-C7C9-FB575BB931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7" t="12417" r="2996" b="7481"/>
          <a:stretch>
            <a:fillRect/>
          </a:stretch>
        </p:blipFill>
        <p:spPr>
          <a:xfrm>
            <a:off x="413657" y="2705039"/>
            <a:ext cx="5312169" cy="18869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803FE7-1F2A-504F-B947-E64F819FCE00}"/>
              </a:ext>
            </a:extLst>
          </p:cNvPr>
          <p:cNvSpPr/>
          <p:nvPr/>
        </p:nvSpPr>
        <p:spPr>
          <a:xfrm>
            <a:off x="1447800" y="1436914"/>
            <a:ext cx="2579914" cy="642257"/>
          </a:xfrm>
          <a:prstGeom prst="rect">
            <a:avLst/>
          </a:pr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ECUSTEC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230706-DC7B-2668-A15D-771E023DF397}"/>
              </a:ext>
            </a:extLst>
          </p:cNvPr>
          <p:cNvSpPr/>
          <p:nvPr/>
        </p:nvSpPr>
        <p:spPr>
          <a:xfrm>
            <a:off x="7489371" y="1496528"/>
            <a:ext cx="2579914" cy="642257"/>
          </a:xfrm>
          <a:prstGeom prst="rect">
            <a:avLst/>
          </a:pr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ECULISHU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9129EC-8EDF-E83A-B1AF-E99DB9F68A9D}"/>
              </a:ext>
            </a:extLst>
          </p:cNvPr>
          <p:cNvSpPr txBox="1"/>
          <p:nvPr/>
        </p:nvSpPr>
        <p:spPr>
          <a:xfrm>
            <a:off x="6263255" y="6257836"/>
            <a:ext cx="61286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212529"/>
                </a:solidFill>
                <a:effectLst/>
                <a:latin typeface="Lato" panose="020F0502020204030203" pitchFamily="34" charset="0"/>
              </a:defRPr>
            </a:lvl1pPr>
          </a:lstStyle>
          <a:p>
            <a:r>
              <a:rPr lang="en-GB" sz="1100" dirty="0"/>
              <a:t>Efficacy and Safety of Eculizumab in Pediatric Patients Affected by Shiga Toxin–Related </a:t>
            </a:r>
            <a:r>
              <a:rPr lang="en-GB" sz="1100" dirty="0" err="1"/>
              <a:t>Hemolytic</a:t>
            </a:r>
            <a:r>
              <a:rPr lang="en-GB" sz="1100" dirty="0"/>
              <a:t> and Uremic Syndrome: A Randomized, Placebo-Controlled Trial  Arnaud Garnier et al., JASN,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3D211-4355-1D76-0E3F-BC56EC080C94}"/>
              </a:ext>
            </a:extLst>
          </p:cNvPr>
          <p:cNvSpPr txBox="1"/>
          <p:nvPr/>
        </p:nvSpPr>
        <p:spPr>
          <a:xfrm>
            <a:off x="6263255" y="3861821"/>
            <a:ext cx="5762406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spcAft>
                <a:spcPts val="600"/>
              </a:spcAft>
              <a:defRPr sz="2000"/>
            </a:lvl1pPr>
          </a:lstStyle>
          <a:p>
            <a:r>
              <a:rPr lang="en-GB" sz="1800" dirty="0"/>
              <a:t>The rate of RRT &lt;48 hours did not differ </a:t>
            </a:r>
          </a:p>
          <a:p>
            <a:r>
              <a:rPr lang="en-GB" sz="1800" dirty="0"/>
              <a:t>similar hematologic evolution and extrarenal manifestations </a:t>
            </a:r>
          </a:p>
          <a:p>
            <a:endParaRPr lang="en-GB" sz="1800" dirty="0"/>
          </a:p>
          <a:p>
            <a:r>
              <a:rPr lang="en-GB" sz="1800" dirty="0"/>
              <a:t>Eculizumab treatment does not appear to be associated with improved renal outcome during acute phase of the disease but may reduce long-term kidney sequelae.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B6389F-A7AA-56FF-73D3-FF573D1AFA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3" t="35604" r="4209"/>
          <a:stretch>
            <a:fillRect/>
          </a:stretch>
        </p:blipFill>
        <p:spPr>
          <a:xfrm>
            <a:off x="5929661" y="2653311"/>
            <a:ext cx="6096000" cy="8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1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6AC8F-7B95-B93E-3A7F-EBA72781A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48A5-CE80-5093-ED7D-AFDDED39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therapies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84CA5-20F0-DB66-F24C-92C1C167A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Shiga toxin binding </a:t>
            </a:r>
          </a:p>
          <a:p>
            <a:pPr marL="457200" lvl="1" indent="0">
              <a:buNone/>
            </a:pPr>
            <a:r>
              <a:rPr lang="en-GB" dirty="0"/>
              <a:t>Urtoxazumab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GB3 receptor saturation </a:t>
            </a:r>
          </a:p>
          <a:p>
            <a:pPr marL="457200" lvl="1" indent="0">
              <a:buNone/>
            </a:pPr>
            <a:r>
              <a:rPr lang="en-GB" dirty="0" err="1"/>
              <a:t>Synsorb</a:t>
            </a:r>
            <a:r>
              <a:rPr lang="en-GB" dirty="0"/>
              <a:t> </a:t>
            </a:r>
            <a:r>
              <a:rPr lang="en-GB" dirty="0" err="1"/>
              <a:t>Pkb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Carbohydrate ligands, nanoparticles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Inflammation and immunomodulation</a:t>
            </a:r>
          </a:p>
          <a:p>
            <a:pPr lvl="1"/>
            <a:r>
              <a:rPr lang="en-GB" sz="2800" b="1" dirty="0"/>
              <a:t>Eculizumab </a:t>
            </a:r>
          </a:p>
          <a:p>
            <a:pPr lvl="1"/>
            <a:r>
              <a:rPr lang="en-GB" strike="sngStrike" dirty="0"/>
              <a:t>Steroid treatment, IVIG, and anticoagulation</a:t>
            </a:r>
          </a:p>
          <a:p>
            <a:pPr lvl="1"/>
            <a:r>
              <a:rPr lang="en-GB" strike="sngStrike" dirty="0"/>
              <a:t>Plasma infusion, plasma exchange, and immunoadsorption</a:t>
            </a:r>
          </a:p>
          <a:p>
            <a:pPr lvl="1"/>
            <a:endParaRPr lang="en-GB" dirty="0"/>
          </a:p>
          <a:p>
            <a:r>
              <a:rPr lang="en-GB" dirty="0"/>
              <a:t>Intracellular interference</a:t>
            </a:r>
          </a:p>
        </p:txBody>
      </p:sp>
    </p:spTree>
    <p:extLst>
      <p:ext uri="{BB962C8B-B14F-4D97-AF65-F5344CB8AC3E}">
        <p14:creationId xmlns:p14="http://schemas.microsoft.com/office/powerpoint/2010/main" val="63522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2396-3188-92BA-0F4A-BF7958BD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7727-2514-6039-E886-FDCB0893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2" y="1181100"/>
            <a:ext cx="10492695" cy="55451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is HUS</a:t>
            </a:r>
          </a:p>
          <a:p>
            <a:endParaRPr lang="en-GB" dirty="0"/>
          </a:p>
          <a:p>
            <a:r>
              <a:rPr lang="en-GB" dirty="0"/>
              <a:t>HUS history</a:t>
            </a:r>
          </a:p>
          <a:p>
            <a:endParaRPr lang="en-GB" b="1" dirty="0"/>
          </a:p>
          <a:p>
            <a:r>
              <a:rPr lang="en-GB" b="1" dirty="0" err="1"/>
              <a:t>Shigatoxin</a:t>
            </a:r>
            <a:r>
              <a:rPr lang="en-GB" b="1" dirty="0"/>
              <a:t> caused HUS (STEC) </a:t>
            </a:r>
          </a:p>
          <a:p>
            <a:endParaRPr lang="en-GB" dirty="0"/>
          </a:p>
          <a:p>
            <a:r>
              <a:rPr lang="en-GB" dirty="0"/>
              <a:t>Other infections causing HUS</a:t>
            </a:r>
          </a:p>
          <a:p>
            <a:pPr lvl="1"/>
            <a:r>
              <a:rPr lang="en-GB" dirty="0"/>
              <a:t>Pneumococcal HUS (</a:t>
            </a:r>
            <a:r>
              <a:rPr lang="en-GB" dirty="0" err="1"/>
              <a:t>pHUS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Viral induced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9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Pneumococcal HUS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6BAD6-0E0C-8788-656D-055ACA36930B}"/>
              </a:ext>
            </a:extLst>
          </p:cNvPr>
          <p:cNvSpPr txBox="1"/>
          <p:nvPr/>
        </p:nvSpPr>
        <p:spPr>
          <a:xfrm>
            <a:off x="1648595" y="1872343"/>
            <a:ext cx="88948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The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f90d833a.I"/>
              </a:rPr>
              <a:t>Streptococcus pneumoniae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-associated HUS (</a:t>
            </a:r>
            <a:r>
              <a:rPr lang="en-GB" sz="2400" dirty="0" err="1">
                <a:solidFill>
                  <a:srgbClr val="000000"/>
                </a:solidFill>
                <a:latin typeface="AdvTT5843c571"/>
              </a:rPr>
              <a:t>p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AdvTT5843c571"/>
              </a:rPr>
              <a:t>HUS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dvTT5843c571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4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+20"/>
              </a:rPr>
              <a:t>–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5% of total HUS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annual incidence is estimated to be 0.015 to 0.06 per 100,000 children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dvTT5843c571"/>
              </a:rPr>
              <a:t>I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nvasive pneumococcal disease (IPD) </a:t>
            </a:r>
          </a:p>
          <a:p>
            <a:pPr algn="l"/>
            <a:r>
              <a:rPr lang="en-GB" sz="2400" dirty="0">
                <a:solidFill>
                  <a:srgbClr val="000000"/>
                </a:solidFill>
                <a:latin typeface="AdvTT5843c571"/>
              </a:rPr>
              <a:t>	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AdvTT5843c571"/>
              </a:rPr>
              <a:t>septicemia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, meningitis</a:t>
            </a:r>
            <a:r>
              <a:rPr lang="en-GB" sz="2400" dirty="0">
                <a:solidFill>
                  <a:srgbClr val="000000"/>
                </a:solidFill>
                <a:latin typeface="AdvTT5843c571"/>
              </a:rPr>
              <a:t>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and complicated pneumonia.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dvTT5843c571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Incidence of IPD has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AdvTT5843c571"/>
              </a:rPr>
              <a:t>decreased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 with vaccine programmes but incidence of </a:t>
            </a:r>
            <a:r>
              <a:rPr lang="en-GB" sz="2400" b="0" i="0" u="none" strike="noStrike" baseline="0" dirty="0" err="1">
                <a:solidFill>
                  <a:srgbClr val="000000"/>
                </a:solidFill>
                <a:latin typeface="AdvTT5843c571"/>
              </a:rPr>
              <a:t>pHUS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 has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AdvTT5843c571"/>
              </a:rPr>
              <a:t>increased</a:t>
            </a:r>
            <a:endParaRPr lang="en-GB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4C1F4-FC9B-5823-5301-709C8203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DBF2-D98F-B3BB-115D-8C736C157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/>
              <a:t>Pneumococcal HUS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3AE7CD-C3C5-9AA5-43E9-5D0BACD367D5}"/>
              </a:ext>
            </a:extLst>
          </p:cNvPr>
          <p:cNvSpPr txBox="1"/>
          <p:nvPr/>
        </p:nvSpPr>
        <p:spPr>
          <a:xfrm>
            <a:off x="1735681" y="1271855"/>
            <a:ext cx="100100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solidFill>
                  <a:srgbClr val="000000"/>
                </a:solidFill>
                <a:latin typeface="AdvTT5843c571"/>
              </a:rPr>
              <a:t>Pathophysiology </a:t>
            </a:r>
          </a:p>
          <a:p>
            <a:pPr algn="l"/>
            <a:endParaRPr lang="en-GB" sz="24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latin typeface="AdvTT5843c571"/>
              </a:rPr>
              <a:t>Invasive pneumococcal infection </a:t>
            </a:r>
          </a:p>
          <a:p>
            <a:pPr algn="l"/>
            <a:endParaRPr lang="en-GB" sz="2400" dirty="0">
              <a:solidFill>
                <a:srgbClr val="000000"/>
              </a:solidFill>
              <a:latin typeface="AdvTT5843c571"/>
            </a:endParaRP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Bacterial neuraminidase cleave sialic acid from glycoproteins</a:t>
            </a:r>
          </a:p>
          <a:p>
            <a:pPr algn="l"/>
            <a:endParaRPr lang="en-GB" sz="24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latin typeface="AdvTT5843c571"/>
              </a:rPr>
              <a:t>E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xposure of the normally hidden Thomsen-</a:t>
            </a: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Friedenreich Antigen (T-Antigen, Galß1-3GalNac)</a:t>
            </a:r>
          </a:p>
          <a:p>
            <a:pPr algn="l"/>
            <a:endParaRPr lang="en-GB" sz="24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algn="l"/>
            <a:r>
              <a:rPr lang="en-GB" sz="2400" dirty="0">
                <a:solidFill>
                  <a:srgbClr val="000000"/>
                </a:solidFill>
                <a:latin typeface="AdvTT5843c571"/>
              </a:rPr>
              <a:t>D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ownstream immune mechanisms then damage or</a:t>
            </a: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destroy T antigen-expressing cells (RBC, endothelial</a:t>
            </a:r>
          </a:p>
          <a:p>
            <a:pPr algn="l"/>
            <a:r>
              <a:rPr lang="en-GB" sz="2400" b="0" i="0" u="none" strike="noStrike" baseline="0" dirty="0">
                <a:solidFill>
                  <a:srgbClr val="000000"/>
                </a:solidFill>
                <a:latin typeface="AdvTT5843c571"/>
              </a:rPr>
              <a:t>cells), leading finally to TMA and MAHA.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09778B54-BA29-E2A5-9902-B50B55F17B9E}"/>
              </a:ext>
            </a:extLst>
          </p:cNvPr>
          <p:cNvSpPr/>
          <p:nvPr/>
        </p:nvSpPr>
        <p:spPr>
          <a:xfrm>
            <a:off x="544286" y="1779342"/>
            <a:ext cx="968828" cy="4016828"/>
          </a:xfrm>
          <a:prstGeom prst="downArrow">
            <a:avLst/>
          </a:pr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3264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86EB86AA-8EFB-1C68-32A4-AC9EE0F579D1}"/>
              </a:ext>
            </a:extLst>
          </p:cNvPr>
          <p:cNvSpPr/>
          <p:nvPr/>
        </p:nvSpPr>
        <p:spPr>
          <a:xfrm>
            <a:off x="547105" y="525798"/>
            <a:ext cx="2227627" cy="1408105"/>
          </a:xfrm>
          <a:custGeom>
            <a:avLst/>
            <a:gdLst>
              <a:gd name="connsiteX0" fmla="*/ 0 w 1354138"/>
              <a:gd name="connsiteY0" fmla="*/ 127003 h 762000"/>
              <a:gd name="connsiteX1" fmla="*/ 127003 w 1354138"/>
              <a:gd name="connsiteY1" fmla="*/ 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0 w 1354138"/>
              <a:gd name="connsiteY0" fmla="*/ 127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38100 w 1354138"/>
              <a:gd name="connsiteY0" fmla="*/ 254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38100 w 1354138"/>
              <a:gd name="connsiteY8" fmla="*/ 25400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138" h="762000">
                <a:moveTo>
                  <a:pt x="38100" y="254003"/>
                </a:moveTo>
                <a:cubicBezTo>
                  <a:pt x="38100" y="183861"/>
                  <a:pt x="285461" y="88900"/>
                  <a:pt x="355603" y="88900"/>
                </a:cubicBezTo>
                <a:cubicBezTo>
                  <a:pt x="722314" y="88900"/>
                  <a:pt x="860424" y="0"/>
                  <a:pt x="1227135" y="0"/>
                </a:cubicBezTo>
                <a:cubicBezTo>
                  <a:pt x="1297277" y="0"/>
                  <a:pt x="1354138" y="56861"/>
                  <a:pt x="1354138" y="127003"/>
                </a:cubicBezTo>
                <a:lnTo>
                  <a:pt x="1354138" y="634997"/>
                </a:lnTo>
                <a:cubicBezTo>
                  <a:pt x="1354138" y="705139"/>
                  <a:pt x="1297277" y="762000"/>
                  <a:pt x="1227135" y="762000"/>
                </a:cubicBez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38100" y="254003"/>
                </a:lnTo>
                <a:close/>
              </a:path>
            </a:pathLst>
          </a:cu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HUS</a:t>
            </a:r>
          </a:p>
        </p:txBody>
      </p:sp>
      <p:sp>
        <p:nvSpPr>
          <p:cNvPr id="11" name="TextovéPole 15">
            <a:extLst>
              <a:ext uri="{FF2B5EF4-FFF2-40B4-BE49-F238E27FC236}">
                <a16:creationId xmlns:a16="http://schemas.microsoft.com/office/drawing/2014/main" id="{19C437C4-760F-9D0D-7FE3-822023F9B995}"/>
              </a:ext>
            </a:extLst>
          </p:cNvPr>
          <p:cNvSpPr txBox="1"/>
          <p:nvPr/>
        </p:nvSpPr>
        <p:spPr>
          <a:xfrm flipH="1">
            <a:off x="241739" y="5278086"/>
            <a:ext cx="303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Acute Kidney Injury</a:t>
            </a:r>
          </a:p>
        </p:txBody>
      </p:sp>
      <p:sp>
        <p:nvSpPr>
          <p:cNvPr id="12" name="TextovéPole 16">
            <a:extLst>
              <a:ext uri="{FF2B5EF4-FFF2-40B4-BE49-F238E27FC236}">
                <a16:creationId xmlns:a16="http://schemas.microsoft.com/office/drawing/2014/main" id="{D8CD5BCC-48C1-D50D-E571-93A3D4CDE7B5}"/>
              </a:ext>
            </a:extLst>
          </p:cNvPr>
          <p:cNvSpPr txBox="1"/>
          <p:nvPr/>
        </p:nvSpPr>
        <p:spPr>
          <a:xfrm flipH="1">
            <a:off x="241739" y="2482610"/>
            <a:ext cx="31742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Low platelets, haemolytic anaemia</a:t>
            </a:r>
          </a:p>
          <a:p>
            <a:r>
              <a:rPr lang="en-GB" sz="2800" dirty="0"/>
              <a:t>high LDH</a:t>
            </a:r>
          </a:p>
          <a:p>
            <a:r>
              <a:rPr lang="en-GB" sz="2800" strike="dblStrike" dirty="0"/>
              <a:t>negative DAT</a:t>
            </a:r>
          </a:p>
          <a:p>
            <a:r>
              <a:rPr lang="en-GB" sz="2800" dirty="0"/>
              <a:t>high reticulocytes</a:t>
            </a:r>
          </a:p>
        </p:txBody>
      </p:sp>
      <p:pic>
        <p:nvPicPr>
          <p:cNvPr id="17" name="Graphic 16" descr="Test tubes with solid fill">
            <a:extLst>
              <a:ext uri="{FF2B5EF4-FFF2-40B4-BE49-F238E27FC236}">
                <a16:creationId xmlns:a16="http://schemas.microsoft.com/office/drawing/2014/main" id="{52178B40-6A01-7919-6CC6-D6E56E7B8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2610" y="75454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6D386D-278E-49EF-4A37-3F99AEB6322D}"/>
              </a:ext>
            </a:extLst>
          </p:cNvPr>
          <p:cNvSpPr txBox="1"/>
          <p:nvPr/>
        </p:nvSpPr>
        <p:spPr>
          <a:xfrm>
            <a:off x="7730928" y="1779969"/>
            <a:ext cx="37779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l"/>
            <a:r>
              <a:rPr lang="en-GB" dirty="0"/>
              <a:t>Pneumococci microbiology </a:t>
            </a:r>
          </a:p>
          <a:p>
            <a:pPr algn="l"/>
            <a:r>
              <a:rPr lang="en-GB" dirty="0"/>
              <a:t>DAT +</a:t>
            </a:r>
          </a:p>
          <a:p>
            <a:pPr algn="l"/>
            <a:r>
              <a:rPr lang="en-GB" dirty="0"/>
              <a:t>T antigen </a:t>
            </a:r>
          </a:p>
        </p:txBody>
      </p:sp>
      <p:pic>
        <p:nvPicPr>
          <p:cNvPr id="20" name="Graphic 19" descr="Inpatient with solid fill">
            <a:extLst>
              <a:ext uri="{FF2B5EF4-FFF2-40B4-BE49-F238E27FC236}">
                <a16:creationId xmlns:a16="http://schemas.microsoft.com/office/drawing/2014/main" id="{E8A7730D-04A2-650A-9FD6-C74693F2B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6048" y="3852549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0F08B3-2AA5-0A66-E470-0838A6AE55B7}"/>
              </a:ext>
            </a:extLst>
          </p:cNvPr>
          <p:cNvSpPr txBox="1"/>
          <p:nvPr/>
        </p:nvSpPr>
        <p:spPr>
          <a:xfrm>
            <a:off x="8071853" y="5078031"/>
            <a:ext cx="3258299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l"/>
            <a:r>
              <a:rPr lang="en-GB" dirty="0"/>
              <a:t>Treatment of primary condition (antibiotics)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26038-2C68-A96A-A313-D49BD9B768BC}"/>
              </a:ext>
            </a:extLst>
          </p:cNvPr>
          <p:cNvSpPr txBox="1"/>
          <p:nvPr/>
        </p:nvSpPr>
        <p:spPr>
          <a:xfrm>
            <a:off x="3854024" y="2898442"/>
            <a:ext cx="3293796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Pneumococci infection related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6B8F61-F687-F5B0-848B-3CDBBEC129DB}"/>
              </a:ext>
            </a:extLst>
          </p:cNvPr>
          <p:cNvSpPr/>
          <p:nvPr/>
        </p:nvSpPr>
        <p:spPr>
          <a:xfrm>
            <a:off x="126124" y="2312276"/>
            <a:ext cx="3405352" cy="4019926"/>
          </a:xfrm>
          <a:prstGeom prst="roundRect">
            <a:avLst/>
          </a:prstGeom>
          <a:noFill/>
          <a:ln w="28575"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 descr="Petri Dish with solid fill">
            <a:extLst>
              <a:ext uri="{FF2B5EF4-FFF2-40B4-BE49-F238E27FC236}">
                <a16:creationId xmlns:a16="http://schemas.microsoft.com/office/drawing/2014/main" id="{7A3D263E-E9FD-F42B-F4B1-81FE98045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5202" y="3852548"/>
            <a:ext cx="1030797" cy="10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9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B393-8390-5591-95BB-1D2DA692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A9E2-C8C1-4C6C-4E78-56A7BBC67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Other pathogens</a:t>
            </a:r>
            <a:endParaRPr sz="4800" dirty="0"/>
          </a:p>
        </p:txBody>
      </p:sp>
      <p:sp>
        <p:nvSpPr>
          <p:cNvPr id="4" name="Rectangle: Rounded Corners 14">
            <a:extLst>
              <a:ext uri="{FF2B5EF4-FFF2-40B4-BE49-F238E27FC236}">
                <a16:creationId xmlns:a16="http://schemas.microsoft.com/office/drawing/2014/main" id="{CFA4AA5E-F442-2BE4-6A49-0BF800E54BF6}"/>
              </a:ext>
            </a:extLst>
          </p:cNvPr>
          <p:cNvSpPr/>
          <p:nvPr/>
        </p:nvSpPr>
        <p:spPr>
          <a:xfrm>
            <a:off x="1439734" y="1603484"/>
            <a:ext cx="2227627" cy="1408105"/>
          </a:xfrm>
          <a:custGeom>
            <a:avLst/>
            <a:gdLst>
              <a:gd name="connsiteX0" fmla="*/ 0 w 1354138"/>
              <a:gd name="connsiteY0" fmla="*/ 127003 h 762000"/>
              <a:gd name="connsiteX1" fmla="*/ 127003 w 1354138"/>
              <a:gd name="connsiteY1" fmla="*/ 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0 w 1354138"/>
              <a:gd name="connsiteY0" fmla="*/ 127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38100 w 1354138"/>
              <a:gd name="connsiteY0" fmla="*/ 254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38100 w 1354138"/>
              <a:gd name="connsiteY8" fmla="*/ 25400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138" h="762000">
                <a:moveTo>
                  <a:pt x="38100" y="254003"/>
                </a:moveTo>
                <a:cubicBezTo>
                  <a:pt x="38100" y="183861"/>
                  <a:pt x="285461" y="88900"/>
                  <a:pt x="355603" y="88900"/>
                </a:cubicBezTo>
                <a:cubicBezTo>
                  <a:pt x="722314" y="88900"/>
                  <a:pt x="860424" y="0"/>
                  <a:pt x="1227135" y="0"/>
                </a:cubicBezTo>
                <a:cubicBezTo>
                  <a:pt x="1297277" y="0"/>
                  <a:pt x="1354138" y="56861"/>
                  <a:pt x="1354138" y="127003"/>
                </a:cubicBezTo>
                <a:lnTo>
                  <a:pt x="1354138" y="634997"/>
                </a:lnTo>
                <a:cubicBezTo>
                  <a:pt x="1354138" y="705139"/>
                  <a:pt x="1297277" y="762000"/>
                  <a:pt x="1227135" y="762000"/>
                </a:cubicBez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38100" y="254003"/>
                </a:lnTo>
                <a:close/>
              </a:path>
            </a:pathLst>
          </a:cu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Shigella</a:t>
            </a: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46F21A70-1F13-1CDD-8CE6-D66B88B0521E}"/>
              </a:ext>
            </a:extLst>
          </p:cNvPr>
          <p:cNvSpPr/>
          <p:nvPr/>
        </p:nvSpPr>
        <p:spPr>
          <a:xfrm>
            <a:off x="7410827" y="2724947"/>
            <a:ext cx="2227627" cy="1408105"/>
          </a:xfrm>
          <a:custGeom>
            <a:avLst/>
            <a:gdLst>
              <a:gd name="connsiteX0" fmla="*/ 0 w 1354138"/>
              <a:gd name="connsiteY0" fmla="*/ 127003 h 762000"/>
              <a:gd name="connsiteX1" fmla="*/ 127003 w 1354138"/>
              <a:gd name="connsiteY1" fmla="*/ 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0 w 1354138"/>
              <a:gd name="connsiteY0" fmla="*/ 127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38100 w 1354138"/>
              <a:gd name="connsiteY0" fmla="*/ 254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38100 w 1354138"/>
              <a:gd name="connsiteY8" fmla="*/ 25400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138" h="762000">
                <a:moveTo>
                  <a:pt x="38100" y="254003"/>
                </a:moveTo>
                <a:cubicBezTo>
                  <a:pt x="38100" y="183861"/>
                  <a:pt x="285461" y="88900"/>
                  <a:pt x="355603" y="88900"/>
                </a:cubicBezTo>
                <a:cubicBezTo>
                  <a:pt x="722314" y="88900"/>
                  <a:pt x="860424" y="0"/>
                  <a:pt x="1227135" y="0"/>
                </a:cubicBezTo>
                <a:cubicBezTo>
                  <a:pt x="1297277" y="0"/>
                  <a:pt x="1354138" y="56861"/>
                  <a:pt x="1354138" y="127003"/>
                </a:cubicBezTo>
                <a:lnTo>
                  <a:pt x="1354138" y="634997"/>
                </a:lnTo>
                <a:cubicBezTo>
                  <a:pt x="1354138" y="705139"/>
                  <a:pt x="1297277" y="762000"/>
                  <a:pt x="1227135" y="762000"/>
                </a:cubicBez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38100" y="254003"/>
                </a:lnTo>
                <a:close/>
              </a:path>
            </a:pathLst>
          </a:cu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Viral infections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8C400-E98F-053A-0162-8B6B68F3B7B5}"/>
              </a:ext>
            </a:extLst>
          </p:cNvPr>
          <p:cNvSpPr txBox="1"/>
          <p:nvPr/>
        </p:nvSpPr>
        <p:spPr>
          <a:xfrm>
            <a:off x="859971" y="3429000"/>
            <a:ext cx="40821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dvTT5843c571"/>
              </a:rPr>
              <a:t>500 cases of HUS in shigellosis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dvTT5843c571"/>
              </a:rPr>
              <a:t>Manifestations of HUS develop 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dvTT5843c571"/>
              </a:rPr>
              <a:t>I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dvTT5843c571"/>
              </a:rPr>
              <a:t>ncidence of HUS in 13%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dvTT5843c571"/>
              </a:rPr>
              <a:t>post-HUS mortality of 36%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  <a:latin typeface="AdvTT5843c57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i="0" u="none" strike="noStrike" baseline="0" dirty="0">
                <a:solidFill>
                  <a:srgbClr val="000000"/>
                </a:solidFill>
                <a:latin typeface="AdvTT5843c571"/>
              </a:rPr>
              <a:t>Appropriate antimicrobial treatment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1FEB2-C8CF-C5C6-CF65-CC207BD1F057}"/>
              </a:ext>
            </a:extLst>
          </p:cNvPr>
          <p:cNvSpPr txBox="1"/>
          <p:nvPr/>
        </p:nvSpPr>
        <p:spPr>
          <a:xfrm>
            <a:off x="6498771" y="4721661"/>
            <a:ext cx="5431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AdvTT5843c571"/>
              </a:rPr>
              <a:t>Cases of HUS with influenza A and B ( neuraminidase?)</a:t>
            </a:r>
          </a:p>
          <a:p>
            <a:pPr algn="l"/>
            <a:endParaRPr lang="en-GB" sz="1800" b="0" i="0" u="none" strike="noStrike" baseline="0" dirty="0">
              <a:latin typeface="AdvTT5843c571"/>
            </a:endParaRPr>
          </a:p>
          <a:p>
            <a:pPr algn="l"/>
            <a:r>
              <a:rPr lang="en-GB" sz="1800" b="0" i="0" u="none" strike="noStrike" baseline="0" dirty="0">
                <a:latin typeface="AdvTT5843c571"/>
              </a:rPr>
              <a:t>Adenovirus</a:t>
            </a:r>
          </a:p>
          <a:p>
            <a:pPr algn="l"/>
            <a:r>
              <a:rPr lang="en-GB" sz="1800" b="0" i="0" u="none" strike="noStrike" baseline="0" dirty="0">
                <a:latin typeface="AdvTT5843c571"/>
              </a:rPr>
              <a:t>HIV, cytomegalovirus, HHV6, parvovirus B19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999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375FF5-8B24-DCB4-F220-3A74AC2BD399}"/>
              </a:ext>
            </a:extLst>
          </p:cNvPr>
          <p:cNvSpPr/>
          <p:nvPr/>
        </p:nvSpPr>
        <p:spPr>
          <a:xfrm>
            <a:off x="949326" y="191122"/>
            <a:ext cx="2959098" cy="1607930"/>
          </a:xfrm>
          <a:prstGeom prst="roundRect">
            <a:avLst/>
          </a:prstGeom>
          <a:solidFill>
            <a:srgbClr val="9B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Microangiopathies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7106-BD60-CB5D-7A1D-13941228D8F7}"/>
              </a:ext>
            </a:extLst>
          </p:cNvPr>
          <p:cNvSpPr txBox="1"/>
          <p:nvPr/>
        </p:nvSpPr>
        <p:spPr>
          <a:xfrm>
            <a:off x="757730" y="1959443"/>
            <a:ext cx="3342289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000" b="0" i="0" u="none" strike="noStrike" baseline="0">
                <a:solidFill>
                  <a:srgbClr val="000000"/>
                </a:solidFill>
                <a:latin typeface="Noto Sans" panose="020B0502040504020204" pitchFamily="34" charset="0"/>
              </a:defRPr>
            </a:lvl1pPr>
          </a:lstStyle>
          <a:p>
            <a:pPr algn="ctr"/>
            <a:endParaRPr lang="en-GB" dirty="0"/>
          </a:p>
          <a:p>
            <a:pPr algn="ctr"/>
            <a:r>
              <a:rPr lang="en-GB" dirty="0"/>
              <a:t>Intravascular RBC fragmentation that produces schistocytes on the peripheral blood</a:t>
            </a:r>
          </a:p>
        </p:txBody>
      </p:sp>
      <p:pic>
        <p:nvPicPr>
          <p:cNvPr id="14" name="Picture 13" descr="A picture containing red, sliced, close&#10;&#10;Description automatically generated">
            <a:extLst>
              <a:ext uri="{FF2B5EF4-FFF2-40B4-BE49-F238E27FC236}">
                <a16:creationId xmlns:a16="http://schemas.microsoft.com/office/drawing/2014/main" id="{E344A136-5461-3E95-DE5D-72CE9BF6B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9" y="3590658"/>
            <a:ext cx="3342289" cy="334228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63FA08-6BBC-44F6-110C-2B4C2725A316}"/>
              </a:ext>
            </a:extLst>
          </p:cNvPr>
          <p:cNvSpPr/>
          <p:nvPr/>
        </p:nvSpPr>
        <p:spPr>
          <a:xfrm>
            <a:off x="4992980" y="2108643"/>
            <a:ext cx="1612107" cy="1001149"/>
          </a:xfrm>
          <a:custGeom>
            <a:avLst/>
            <a:gdLst>
              <a:gd name="connsiteX0" fmla="*/ 0 w 1354138"/>
              <a:gd name="connsiteY0" fmla="*/ 127003 h 762000"/>
              <a:gd name="connsiteX1" fmla="*/ 127003 w 1354138"/>
              <a:gd name="connsiteY1" fmla="*/ 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0 w 1354138"/>
              <a:gd name="connsiteY0" fmla="*/ 127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0 w 1354138"/>
              <a:gd name="connsiteY8" fmla="*/ 127003 h 762000"/>
              <a:gd name="connsiteX0" fmla="*/ 38100 w 1354138"/>
              <a:gd name="connsiteY0" fmla="*/ 254003 h 762000"/>
              <a:gd name="connsiteX1" fmla="*/ 355603 w 1354138"/>
              <a:gd name="connsiteY1" fmla="*/ 88900 h 762000"/>
              <a:gd name="connsiteX2" fmla="*/ 1227135 w 1354138"/>
              <a:gd name="connsiteY2" fmla="*/ 0 h 762000"/>
              <a:gd name="connsiteX3" fmla="*/ 1354138 w 1354138"/>
              <a:gd name="connsiteY3" fmla="*/ 127003 h 762000"/>
              <a:gd name="connsiteX4" fmla="*/ 1354138 w 1354138"/>
              <a:gd name="connsiteY4" fmla="*/ 634997 h 762000"/>
              <a:gd name="connsiteX5" fmla="*/ 1227135 w 1354138"/>
              <a:gd name="connsiteY5" fmla="*/ 762000 h 762000"/>
              <a:gd name="connsiteX6" fmla="*/ 127003 w 1354138"/>
              <a:gd name="connsiteY6" fmla="*/ 762000 h 762000"/>
              <a:gd name="connsiteX7" fmla="*/ 0 w 1354138"/>
              <a:gd name="connsiteY7" fmla="*/ 634997 h 762000"/>
              <a:gd name="connsiteX8" fmla="*/ 38100 w 1354138"/>
              <a:gd name="connsiteY8" fmla="*/ 254003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4138" h="762000">
                <a:moveTo>
                  <a:pt x="38100" y="254003"/>
                </a:moveTo>
                <a:cubicBezTo>
                  <a:pt x="38100" y="183861"/>
                  <a:pt x="285461" y="88900"/>
                  <a:pt x="355603" y="88900"/>
                </a:cubicBezTo>
                <a:cubicBezTo>
                  <a:pt x="722314" y="88900"/>
                  <a:pt x="860424" y="0"/>
                  <a:pt x="1227135" y="0"/>
                </a:cubicBezTo>
                <a:cubicBezTo>
                  <a:pt x="1297277" y="0"/>
                  <a:pt x="1354138" y="56861"/>
                  <a:pt x="1354138" y="127003"/>
                </a:cubicBezTo>
                <a:lnTo>
                  <a:pt x="1354138" y="634997"/>
                </a:lnTo>
                <a:cubicBezTo>
                  <a:pt x="1354138" y="705139"/>
                  <a:pt x="1297277" y="762000"/>
                  <a:pt x="1227135" y="762000"/>
                </a:cubicBez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38100" y="254003"/>
                </a:lnTo>
                <a:close/>
              </a:path>
            </a:pathLst>
          </a:custGeom>
          <a:solidFill>
            <a:srgbClr val="9B1919"/>
          </a:solidFill>
          <a:ln>
            <a:solidFill>
              <a:srgbClr val="9B1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18662-2922-1E75-F16B-6DF8CA60D957}"/>
              </a:ext>
            </a:extLst>
          </p:cNvPr>
          <p:cNvSpPr txBox="1"/>
          <p:nvPr/>
        </p:nvSpPr>
        <p:spPr>
          <a:xfrm>
            <a:off x="8860218" y="997023"/>
            <a:ext cx="2995451" cy="57554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score of </a:t>
            </a:r>
            <a:r>
              <a:rPr lang="en-GB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or higher is compatible with </a:t>
            </a:r>
            <a:r>
              <a:rPr lang="en-GB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DIC</a:t>
            </a:r>
          </a:p>
          <a:p>
            <a:pPr algn="l"/>
            <a:endParaRPr lang="en-GB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Presence of an underlying disorder known to be associated with DIC </a:t>
            </a: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(no=0, yes=2)</a:t>
            </a:r>
          </a:p>
          <a:p>
            <a:pPr algn="l"/>
            <a:endParaRPr lang="en-GB" sz="16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Coagulation results</a:t>
            </a:r>
            <a:endParaRPr lang="en-GB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Platelet count (&gt; 100k = 0 &lt; 100k = 1, &lt; 50k = 2)</a:t>
            </a:r>
          </a:p>
          <a:p>
            <a:pPr algn="l"/>
            <a:endParaRPr lang="en-GB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Fibrin degradation products such as D-Dimer (no increase = 0, moderate increase = 2, strong increase = 3)</a:t>
            </a:r>
          </a:p>
          <a:p>
            <a:pPr algn="l"/>
            <a:endParaRPr lang="en-GB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Prolonged prothrombin time (&lt; 3 sec = 0, &gt; 3 sec = 1, &gt; 6 sec = 2)</a:t>
            </a:r>
          </a:p>
          <a:p>
            <a:pPr algn="l"/>
            <a:endParaRPr lang="en-GB" sz="16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Fibrinogen level (&gt; 1.0g/L = 0; &lt; 1.0g/L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FF1EA-B467-07CF-50F7-EC80B5713CA2}"/>
              </a:ext>
            </a:extLst>
          </p:cNvPr>
          <p:cNvSpPr txBox="1"/>
          <p:nvPr/>
        </p:nvSpPr>
        <p:spPr>
          <a:xfrm>
            <a:off x="4992979" y="3252216"/>
            <a:ext cx="36690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Activation of the coagulation system</a:t>
            </a:r>
          </a:p>
          <a:p>
            <a:endParaRPr lang="en-GB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Sepsis</a:t>
            </a:r>
          </a:p>
          <a:p>
            <a:r>
              <a:rPr lang="en-GB" dirty="0">
                <a:solidFill>
                  <a:srgbClr val="000000"/>
                </a:solidFill>
                <a:latin typeface="Noto Sans" panose="020B0502040504020204" pitchFamily="34" charset="0"/>
              </a:rPr>
              <a:t>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rauma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Malignancy</a:t>
            </a:r>
          </a:p>
          <a:p>
            <a:r>
              <a:rPr lang="en-GB" dirty="0">
                <a:solidFill>
                  <a:srgbClr val="000000"/>
                </a:solidFill>
                <a:latin typeface="Noto Sans" panose="020B0502040504020204" pitchFamily="34" charset="0"/>
              </a:rPr>
              <a:t>Pregnancy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Noto Sans" panose="020B0502040504020204" pitchFamily="34" charset="0"/>
              </a:rPr>
              <a:t>hemolysis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 is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not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a major feature of the disorder. </a:t>
            </a:r>
            <a:endParaRPr lang="en-GB" dirty="0"/>
          </a:p>
        </p:txBody>
      </p:sp>
      <p:pic>
        <p:nvPicPr>
          <p:cNvPr id="7" name="Graphic 6" descr="Test tubes with solid fill">
            <a:extLst>
              <a:ext uri="{FF2B5EF4-FFF2-40B4-BE49-F238E27FC236}">
                <a16:creationId xmlns:a16="http://schemas.microsoft.com/office/drawing/2014/main" id="{AE47EEBE-C786-CE28-2F49-AD29F20DF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8343" y="248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C3E1-1C03-4A67-A451-2D7547E558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9963807" cy="8588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600" b="1" dirty="0">
                <a:solidFill>
                  <a:schemeClr val="bg2"/>
                </a:solidFill>
                <a:latin typeface="+mn-lt"/>
              </a:rPr>
              <a:t>National Renal Complement Therapeutics Service</a:t>
            </a:r>
          </a:p>
        </p:txBody>
      </p:sp>
      <p:pic>
        <p:nvPicPr>
          <p:cNvPr id="5" name="Picture 4" descr="A group of people posing for a photo in front of a large building&#10;&#10;Description automatically generated">
            <a:extLst>
              <a:ext uri="{FF2B5EF4-FFF2-40B4-BE49-F238E27FC236}">
                <a16:creationId xmlns:a16="http://schemas.microsoft.com/office/drawing/2014/main" id="{2E9C2590-2C1E-4948-8A1D-DA07A5D9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878"/>
            <a:ext cx="7243912" cy="54846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809F4D50-9F0A-4FA3-9222-EAE70DE9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42" y="1263763"/>
            <a:ext cx="5165255" cy="54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1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DABA04E0-4F27-4069-8B5A-4FB44FC10C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6738" y="2916238"/>
            <a:ext cx="1003300" cy="962025"/>
            <a:chOff x="1380" y="3678"/>
            <a:chExt cx="211" cy="202"/>
          </a:xfrm>
        </p:grpSpPr>
        <p:grpSp>
          <p:nvGrpSpPr>
            <p:cNvPr id="15660" name="Group 4">
              <a:extLst>
                <a:ext uri="{FF2B5EF4-FFF2-40B4-BE49-F238E27FC236}">
                  <a16:creationId xmlns:a16="http://schemas.microsoft.com/office/drawing/2014/main" id="{C9A52967-636E-4651-864F-371951FF96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80" y="3678"/>
              <a:ext cx="211" cy="202"/>
              <a:chOff x="1383" y="3264"/>
              <a:chExt cx="211" cy="202"/>
            </a:xfrm>
          </p:grpSpPr>
          <p:sp>
            <p:nvSpPr>
              <p:cNvPr id="15664" name="Oval 5">
                <a:extLst>
                  <a:ext uri="{FF2B5EF4-FFF2-40B4-BE49-F238E27FC236}">
                    <a16:creationId xmlns:a16="http://schemas.microsoft.com/office/drawing/2014/main" id="{7100FBEC-9C0A-4977-BF08-E2ADE8EA46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92" y="3264"/>
                <a:ext cx="202" cy="2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65" name="Freeform 6">
                <a:extLst>
                  <a:ext uri="{FF2B5EF4-FFF2-40B4-BE49-F238E27FC236}">
                    <a16:creationId xmlns:a16="http://schemas.microsoft.com/office/drawing/2014/main" id="{D3669877-C953-457D-B3AA-71652AD5BC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3" y="3278"/>
                <a:ext cx="97" cy="135"/>
              </a:xfrm>
              <a:custGeom>
                <a:avLst/>
                <a:gdLst>
                  <a:gd name="T0" fmla="*/ 0 w 731"/>
                  <a:gd name="T1" fmla="*/ 0 h 1010"/>
                  <a:gd name="T2" fmla="*/ 0 w 731"/>
                  <a:gd name="T3" fmla="*/ 0 h 1010"/>
                  <a:gd name="T4" fmla="*/ 0 w 731"/>
                  <a:gd name="T5" fmla="*/ 0 h 10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661" name="Group 7">
              <a:extLst>
                <a:ext uri="{FF2B5EF4-FFF2-40B4-BE49-F238E27FC236}">
                  <a16:creationId xmlns:a16="http://schemas.microsoft.com/office/drawing/2014/main" id="{0033661C-7781-4F82-9D2F-67294A6BC5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10147674">
              <a:off x="1435" y="3728"/>
              <a:ext cx="111" cy="111"/>
              <a:chOff x="1383" y="3264"/>
              <a:chExt cx="211" cy="202"/>
            </a:xfrm>
          </p:grpSpPr>
          <p:sp>
            <p:nvSpPr>
              <p:cNvPr id="15662" name="Oval 8">
                <a:extLst>
                  <a:ext uri="{FF2B5EF4-FFF2-40B4-BE49-F238E27FC236}">
                    <a16:creationId xmlns:a16="http://schemas.microsoft.com/office/drawing/2014/main" id="{F313E03F-0E1A-4AD2-9FBC-6F4DC7A477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92" y="3264"/>
                <a:ext cx="202" cy="202"/>
              </a:xfrm>
              <a:prstGeom prst="ellipse">
                <a:avLst/>
              </a:prstGeom>
              <a:gradFill rotWithShape="1">
                <a:gsLst>
                  <a:gs pos="0">
                    <a:srgbClr val="970000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63" name="Freeform 9">
                <a:extLst>
                  <a:ext uri="{FF2B5EF4-FFF2-40B4-BE49-F238E27FC236}">
                    <a16:creationId xmlns:a16="http://schemas.microsoft.com/office/drawing/2014/main" id="{5559F2FC-78F2-462D-BADD-972AB815AD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83" y="3278"/>
                <a:ext cx="97" cy="135"/>
              </a:xfrm>
              <a:custGeom>
                <a:avLst/>
                <a:gdLst>
                  <a:gd name="T0" fmla="*/ 0 w 731"/>
                  <a:gd name="T1" fmla="*/ 0 h 1010"/>
                  <a:gd name="T2" fmla="*/ 0 w 731"/>
                  <a:gd name="T3" fmla="*/ 0 h 1010"/>
                  <a:gd name="T4" fmla="*/ 0 w 731"/>
                  <a:gd name="T5" fmla="*/ 0 h 10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1" h="1010">
                    <a:moveTo>
                      <a:pt x="731" y="0"/>
                    </a:moveTo>
                    <a:cubicBezTo>
                      <a:pt x="299" y="26"/>
                      <a:pt x="0" y="639"/>
                      <a:pt x="240" y="1010"/>
                    </a:cubicBezTo>
                    <a:cubicBezTo>
                      <a:pt x="94" y="584"/>
                      <a:pt x="306" y="134"/>
                      <a:pt x="7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E310A47-C617-495D-93F4-EC8C6A75AC93}"/>
              </a:ext>
            </a:extLst>
          </p:cNvPr>
          <p:cNvCxnSpPr>
            <a:cxnSpLocks/>
          </p:cNvCxnSpPr>
          <p:nvPr/>
        </p:nvCxnSpPr>
        <p:spPr>
          <a:xfrm flipH="1">
            <a:off x="6149975" y="1039813"/>
            <a:ext cx="7938" cy="5818187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hord 3">
            <a:extLst>
              <a:ext uri="{FF2B5EF4-FFF2-40B4-BE49-F238E27FC236}">
                <a16:creationId xmlns:a16="http://schemas.microsoft.com/office/drawing/2014/main" id="{869BE990-74ED-4F1D-9827-8F945243AE25}"/>
              </a:ext>
            </a:extLst>
          </p:cNvPr>
          <p:cNvSpPr/>
          <p:nvPr/>
        </p:nvSpPr>
        <p:spPr>
          <a:xfrm>
            <a:off x="7481888" y="2825750"/>
            <a:ext cx="290512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3EA1BB45-2F8E-4B59-B30B-6CCAF86212A2}"/>
              </a:ext>
            </a:extLst>
          </p:cNvPr>
          <p:cNvSpPr/>
          <p:nvPr/>
        </p:nvSpPr>
        <p:spPr>
          <a:xfrm>
            <a:off x="8053388" y="2622550"/>
            <a:ext cx="201612" cy="388938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oon 5">
            <a:extLst>
              <a:ext uri="{FF2B5EF4-FFF2-40B4-BE49-F238E27FC236}">
                <a16:creationId xmlns:a16="http://schemas.microsoft.com/office/drawing/2014/main" id="{DCBA423C-E8DC-47C7-82D2-42C861D95095}"/>
              </a:ext>
            </a:extLst>
          </p:cNvPr>
          <p:cNvSpPr/>
          <p:nvPr/>
        </p:nvSpPr>
        <p:spPr>
          <a:xfrm>
            <a:off x="3535363" y="4646613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FBC48AF2-F62B-4B0A-85A6-039547E0CC0F}"/>
              </a:ext>
            </a:extLst>
          </p:cNvPr>
          <p:cNvSpPr/>
          <p:nvPr/>
        </p:nvSpPr>
        <p:spPr>
          <a:xfrm>
            <a:off x="8453438" y="4953000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hord 13">
            <a:extLst>
              <a:ext uri="{FF2B5EF4-FFF2-40B4-BE49-F238E27FC236}">
                <a16:creationId xmlns:a16="http://schemas.microsoft.com/office/drawing/2014/main" id="{192DB329-E4C7-4DE4-B684-6F9A185D2BB4}"/>
              </a:ext>
            </a:extLst>
          </p:cNvPr>
          <p:cNvSpPr/>
          <p:nvPr/>
        </p:nvSpPr>
        <p:spPr>
          <a:xfrm rot="10800000">
            <a:off x="2568575" y="1374775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hord 14">
            <a:extLst>
              <a:ext uri="{FF2B5EF4-FFF2-40B4-BE49-F238E27FC236}">
                <a16:creationId xmlns:a16="http://schemas.microsoft.com/office/drawing/2014/main" id="{C1785D16-B7A0-4E10-B95D-D53DA4F51093}"/>
              </a:ext>
            </a:extLst>
          </p:cNvPr>
          <p:cNvSpPr/>
          <p:nvPr/>
        </p:nvSpPr>
        <p:spPr>
          <a:xfrm>
            <a:off x="2674938" y="6064250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22614762-AB5F-4143-BD23-A95B0B471C35}"/>
              </a:ext>
            </a:extLst>
          </p:cNvPr>
          <p:cNvSpPr/>
          <p:nvPr/>
        </p:nvSpPr>
        <p:spPr>
          <a:xfrm>
            <a:off x="7215188" y="3756025"/>
            <a:ext cx="201612" cy="388938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hord 17">
            <a:extLst>
              <a:ext uri="{FF2B5EF4-FFF2-40B4-BE49-F238E27FC236}">
                <a16:creationId xmlns:a16="http://schemas.microsoft.com/office/drawing/2014/main" id="{50D25177-76E5-4D21-A73A-AB973C044DED}"/>
              </a:ext>
            </a:extLst>
          </p:cNvPr>
          <p:cNvSpPr/>
          <p:nvPr/>
        </p:nvSpPr>
        <p:spPr>
          <a:xfrm>
            <a:off x="8886825" y="4697413"/>
            <a:ext cx="200025" cy="388937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hord 18">
            <a:extLst>
              <a:ext uri="{FF2B5EF4-FFF2-40B4-BE49-F238E27FC236}">
                <a16:creationId xmlns:a16="http://schemas.microsoft.com/office/drawing/2014/main" id="{F7D60512-4921-463C-AF0B-E7FB0A4DC269}"/>
              </a:ext>
            </a:extLst>
          </p:cNvPr>
          <p:cNvSpPr/>
          <p:nvPr/>
        </p:nvSpPr>
        <p:spPr>
          <a:xfrm>
            <a:off x="7902575" y="5167313"/>
            <a:ext cx="200025" cy="390525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ord 19">
            <a:extLst>
              <a:ext uri="{FF2B5EF4-FFF2-40B4-BE49-F238E27FC236}">
                <a16:creationId xmlns:a16="http://schemas.microsoft.com/office/drawing/2014/main" id="{363CB96C-AE8C-4FE0-8DB2-BBD5E0A51CC7}"/>
              </a:ext>
            </a:extLst>
          </p:cNvPr>
          <p:cNvSpPr/>
          <p:nvPr/>
        </p:nvSpPr>
        <p:spPr>
          <a:xfrm rot="5400000">
            <a:off x="5452269" y="2099469"/>
            <a:ext cx="201613" cy="390525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Moon 20">
            <a:extLst>
              <a:ext uri="{FF2B5EF4-FFF2-40B4-BE49-F238E27FC236}">
                <a16:creationId xmlns:a16="http://schemas.microsoft.com/office/drawing/2014/main" id="{EF7F15BE-6B3B-4262-A658-426B5C81E3F2}"/>
              </a:ext>
            </a:extLst>
          </p:cNvPr>
          <p:cNvSpPr/>
          <p:nvPr/>
        </p:nvSpPr>
        <p:spPr>
          <a:xfrm>
            <a:off x="6161088" y="4838700"/>
            <a:ext cx="339725" cy="528638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Moon 21">
            <a:extLst>
              <a:ext uri="{FF2B5EF4-FFF2-40B4-BE49-F238E27FC236}">
                <a16:creationId xmlns:a16="http://schemas.microsoft.com/office/drawing/2014/main" id="{E123A6B5-6C9F-4846-A187-E8BD5FAACF39}"/>
              </a:ext>
            </a:extLst>
          </p:cNvPr>
          <p:cNvSpPr/>
          <p:nvPr/>
        </p:nvSpPr>
        <p:spPr>
          <a:xfrm>
            <a:off x="6653213" y="4090988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oon 22">
            <a:extLst>
              <a:ext uri="{FF2B5EF4-FFF2-40B4-BE49-F238E27FC236}">
                <a16:creationId xmlns:a16="http://schemas.microsoft.com/office/drawing/2014/main" id="{C905911F-30C1-4609-89A0-13F49CF35BC3}"/>
              </a:ext>
            </a:extLst>
          </p:cNvPr>
          <p:cNvSpPr/>
          <p:nvPr/>
        </p:nvSpPr>
        <p:spPr>
          <a:xfrm>
            <a:off x="1624013" y="2332038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D0F3394B-60FD-4DEC-B0A8-2BAEC425DE5E}"/>
              </a:ext>
            </a:extLst>
          </p:cNvPr>
          <p:cNvSpPr/>
          <p:nvPr/>
        </p:nvSpPr>
        <p:spPr>
          <a:xfrm rot="5400000">
            <a:off x="3930650" y="2574926"/>
            <a:ext cx="339725" cy="527050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hord 24">
            <a:extLst>
              <a:ext uri="{FF2B5EF4-FFF2-40B4-BE49-F238E27FC236}">
                <a16:creationId xmlns:a16="http://schemas.microsoft.com/office/drawing/2014/main" id="{7570E6CC-3A5D-4EA0-A628-777B2118C734}"/>
              </a:ext>
            </a:extLst>
          </p:cNvPr>
          <p:cNvSpPr/>
          <p:nvPr/>
        </p:nvSpPr>
        <p:spPr>
          <a:xfrm rot="5400000">
            <a:off x="9510712" y="2584451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hord 25">
            <a:extLst>
              <a:ext uri="{FF2B5EF4-FFF2-40B4-BE49-F238E27FC236}">
                <a16:creationId xmlns:a16="http://schemas.microsoft.com/office/drawing/2014/main" id="{F9727806-3EFF-4380-85ED-B5F91C1C9D00}"/>
              </a:ext>
            </a:extLst>
          </p:cNvPr>
          <p:cNvSpPr/>
          <p:nvPr/>
        </p:nvSpPr>
        <p:spPr>
          <a:xfrm rot="5400000">
            <a:off x="7730332" y="4264819"/>
            <a:ext cx="290512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02130FBF-60FF-47D3-9219-F78A3AA9CCFE}"/>
              </a:ext>
            </a:extLst>
          </p:cNvPr>
          <p:cNvSpPr/>
          <p:nvPr/>
        </p:nvSpPr>
        <p:spPr>
          <a:xfrm rot="5400000">
            <a:off x="9416257" y="5763419"/>
            <a:ext cx="290512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hord 27">
            <a:extLst>
              <a:ext uri="{FF2B5EF4-FFF2-40B4-BE49-F238E27FC236}">
                <a16:creationId xmlns:a16="http://schemas.microsoft.com/office/drawing/2014/main" id="{3F28608E-4E08-489A-9225-529A16A3233F}"/>
              </a:ext>
            </a:extLst>
          </p:cNvPr>
          <p:cNvSpPr/>
          <p:nvPr/>
        </p:nvSpPr>
        <p:spPr>
          <a:xfrm rot="5400000">
            <a:off x="3366294" y="1108869"/>
            <a:ext cx="288925" cy="665163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hord 29">
            <a:extLst>
              <a:ext uri="{FF2B5EF4-FFF2-40B4-BE49-F238E27FC236}">
                <a16:creationId xmlns:a16="http://schemas.microsoft.com/office/drawing/2014/main" id="{12E98DC3-39C5-48EC-8B2F-B3E288384D78}"/>
              </a:ext>
            </a:extLst>
          </p:cNvPr>
          <p:cNvSpPr/>
          <p:nvPr/>
        </p:nvSpPr>
        <p:spPr>
          <a:xfrm rot="5400000">
            <a:off x="6355556" y="6119019"/>
            <a:ext cx="201613" cy="390525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hord 30">
            <a:extLst>
              <a:ext uri="{FF2B5EF4-FFF2-40B4-BE49-F238E27FC236}">
                <a16:creationId xmlns:a16="http://schemas.microsoft.com/office/drawing/2014/main" id="{2F3707E8-D616-41AC-B78B-D733B4CEFAB6}"/>
              </a:ext>
            </a:extLst>
          </p:cNvPr>
          <p:cNvSpPr/>
          <p:nvPr/>
        </p:nvSpPr>
        <p:spPr>
          <a:xfrm rot="5400000">
            <a:off x="2032794" y="3248819"/>
            <a:ext cx="200025" cy="388937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hord 31">
            <a:extLst>
              <a:ext uri="{FF2B5EF4-FFF2-40B4-BE49-F238E27FC236}">
                <a16:creationId xmlns:a16="http://schemas.microsoft.com/office/drawing/2014/main" id="{76D194E8-0EE6-42E2-95C5-0CD3A8352B1F}"/>
              </a:ext>
            </a:extLst>
          </p:cNvPr>
          <p:cNvSpPr/>
          <p:nvPr/>
        </p:nvSpPr>
        <p:spPr>
          <a:xfrm rot="5400000">
            <a:off x="7120732" y="1173956"/>
            <a:ext cx="201612" cy="390525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Moon 35">
            <a:extLst>
              <a:ext uri="{FF2B5EF4-FFF2-40B4-BE49-F238E27FC236}">
                <a16:creationId xmlns:a16="http://schemas.microsoft.com/office/drawing/2014/main" id="{A678590F-F469-4FA0-BD80-EB4E59F7BE5F}"/>
              </a:ext>
            </a:extLst>
          </p:cNvPr>
          <p:cNvSpPr/>
          <p:nvPr/>
        </p:nvSpPr>
        <p:spPr>
          <a:xfrm rot="5400000">
            <a:off x="6702425" y="5607050"/>
            <a:ext cx="338138" cy="528638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Moon 36">
            <a:extLst>
              <a:ext uri="{FF2B5EF4-FFF2-40B4-BE49-F238E27FC236}">
                <a16:creationId xmlns:a16="http://schemas.microsoft.com/office/drawing/2014/main" id="{63213BE7-6A65-46EB-8070-B6A262FA3432}"/>
              </a:ext>
            </a:extLst>
          </p:cNvPr>
          <p:cNvSpPr/>
          <p:nvPr/>
        </p:nvSpPr>
        <p:spPr>
          <a:xfrm rot="5400000">
            <a:off x="5344319" y="5103019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Moon 37">
            <a:extLst>
              <a:ext uri="{FF2B5EF4-FFF2-40B4-BE49-F238E27FC236}">
                <a16:creationId xmlns:a16="http://schemas.microsoft.com/office/drawing/2014/main" id="{C12D0D0B-609F-4B66-9B7D-8AD94F60A728}"/>
              </a:ext>
            </a:extLst>
          </p:cNvPr>
          <p:cNvSpPr/>
          <p:nvPr/>
        </p:nvSpPr>
        <p:spPr>
          <a:xfrm rot="5400000">
            <a:off x="7735094" y="1823244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6FECC648-7E77-486A-9F8B-20CE74D2E173}"/>
              </a:ext>
            </a:extLst>
          </p:cNvPr>
          <p:cNvSpPr/>
          <p:nvPr/>
        </p:nvSpPr>
        <p:spPr>
          <a:xfrm rot="10800000">
            <a:off x="5764213" y="5641975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hord 48">
            <a:extLst>
              <a:ext uri="{FF2B5EF4-FFF2-40B4-BE49-F238E27FC236}">
                <a16:creationId xmlns:a16="http://schemas.microsoft.com/office/drawing/2014/main" id="{F5F84C0B-B765-4DCF-8B6C-5608C3A311DB}"/>
              </a:ext>
            </a:extLst>
          </p:cNvPr>
          <p:cNvSpPr/>
          <p:nvPr/>
        </p:nvSpPr>
        <p:spPr>
          <a:xfrm rot="10800000">
            <a:off x="7313613" y="5978525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hord 49">
            <a:extLst>
              <a:ext uri="{FF2B5EF4-FFF2-40B4-BE49-F238E27FC236}">
                <a16:creationId xmlns:a16="http://schemas.microsoft.com/office/drawing/2014/main" id="{4AB43D1E-3D4C-47EB-846D-D64D588EEDA7}"/>
              </a:ext>
            </a:extLst>
          </p:cNvPr>
          <p:cNvSpPr/>
          <p:nvPr/>
        </p:nvSpPr>
        <p:spPr>
          <a:xfrm rot="10800000">
            <a:off x="6848475" y="2635250"/>
            <a:ext cx="288925" cy="665163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hord 50">
            <a:extLst>
              <a:ext uri="{FF2B5EF4-FFF2-40B4-BE49-F238E27FC236}">
                <a16:creationId xmlns:a16="http://schemas.microsoft.com/office/drawing/2014/main" id="{577B7369-9CC0-4F62-8C39-2DC0C8E6DCA0}"/>
              </a:ext>
            </a:extLst>
          </p:cNvPr>
          <p:cNvSpPr/>
          <p:nvPr/>
        </p:nvSpPr>
        <p:spPr>
          <a:xfrm rot="10800000">
            <a:off x="4321175" y="1147763"/>
            <a:ext cx="290513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92" name="Group 28">
            <a:extLst>
              <a:ext uri="{FF2B5EF4-FFF2-40B4-BE49-F238E27FC236}">
                <a16:creationId xmlns:a16="http://schemas.microsoft.com/office/drawing/2014/main" id="{C823CE96-D2BC-410A-8249-0F6175C3F736}"/>
              </a:ext>
            </a:extLst>
          </p:cNvPr>
          <p:cNvGrpSpPr>
            <a:grpSpLocks/>
          </p:cNvGrpSpPr>
          <p:nvPr/>
        </p:nvGrpSpPr>
        <p:grpSpPr bwMode="auto">
          <a:xfrm>
            <a:off x="5922963" y="1422400"/>
            <a:ext cx="1154112" cy="962025"/>
            <a:chOff x="9934132" y="4218828"/>
            <a:chExt cx="1154428" cy="962244"/>
          </a:xfrm>
        </p:grpSpPr>
        <p:grpSp>
          <p:nvGrpSpPr>
            <p:cNvPr id="15652" name="Group 3">
              <a:extLst>
                <a:ext uri="{FF2B5EF4-FFF2-40B4-BE49-F238E27FC236}">
                  <a16:creationId xmlns:a16="http://schemas.microsoft.com/office/drawing/2014/main" id="{E73E0EC3-8021-4A45-9AB9-9A4E85E976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992895" y="4218828"/>
              <a:ext cx="1003699" cy="962244"/>
              <a:chOff x="1380" y="3678"/>
              <a:chExt cx="211" cy="202"/>
            </a:xfrm>
          </p:grpSpPr>
          <p:grpSp>
            <p:nvGrpSpPr>
              <p:cNvPr id="15654" name="Group 4">
                <a:extLst>
                  <a:ext uri="{FF2B5EF4-FFF2-40B4-BE49-F238E27FC236}">
                    <a16:creationId xmlns:a16="http://schemas.microsoft.com/office/drawing/2014/main" id="{5D73C1AE-6BC1-4B3D-8099-1AC0D6AE463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80" y="3678"/>
                <a:ext cx="211" cy="202"/>
                <a:chOff x="1383" y="3264"/>
                <a:chExt cx="211" cy="202"/>
              </a:xfrm>
            </p:grpSpPr>
            <p:sp>
              <p:nvSpPr>
                <p:cNvPr id="15658" name="Oval 5">
                  <a:extLst>
                    <a:ext uri="{FF2B5EF4-FFF2-40B4-BE49-F238E27FC236}">
                      <a16:creationId xmlns:a16="http://schemas.microsoft.com/office/drawing/2014/main" id="{E295C1F1-8428-4A71-8C45-3C512DD38D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59" name="Freeform 6">
                  <a:extLst>
                    <a:ext uri="{FF2B5EF4-FFF2-40B4-BE49-F238E27FC236}">
                      <a16:creationId xmlns:a16="http://schemas.microsoft.com/office/drawing/2014/main" id="{BCE31EA4-EEF0-4BC8-A4A9-C3186255F1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55" name="Group 7">
                <a:extLst>
                  <a:ext uri="{FF2B5EF4-FFF2-40B4-BE49-F238E27FC236}">
                    <a16:creationId xmlns:a16="http://schemas.microsoft.com/office/drawing/2014/main" id="{F9490490-EEA0-47A1-84B5-CFC267EBC1E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10147674">
                <a:off x="1435" y="3728"/>
                <a:ext cx="111" cy="111"/>
                <a:chOff x="1383" y="3264"/>
                <a:chExt cx="211" cy="202"/>
              </a:xfrm>
            </p:grpSpPr>
            <p:sp>
              <p:nvSpPr>
                <p:cNvPr id="15656" name="Oval 8">
                  <a:extLst>
                    <a:ext uri="{FF2B5EF4-FFF2-40B4-BE49-F238E27FC236}">
                      <a16:creationId xmlns:a16="http://schemas.microsoft.com/office/drawing/2014/main" id="{3B7555D0-F9EE-498E-A240-3A6001AB90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7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57" name="Freeform 9">
                  <a:extLst>
                    <a:ext uri="{FF2B5EF4-FFF2-40B4-BE49-F238E27FC236}">
                      <a16:creationId xmlns:a16="http://schemas.microsoft.com/office/drawing/2014/main" id="{89C712B6-855C-48FF-9394-06C3E57618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53" name="TextBox 59">
              <a:extLst>
                <a:ext uri="{FF2B5EF4-FFF2-40B4-BE49-F238E27FC236}">
                  <a16:creationId xmlns:a16="http://schemas.microsoft.com/office/drawing/2014/main" id="{58C27F34-285E-48EC-8414-0A524E51E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4132" y="4520940"/>
              <a:ext cx="1154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aHUS with FH autoantibody</a:t>
              </a:r>
            </a:p>
          </p:txBody>
        </p:sp>
      </p:grpSp>
      <p:sp>
        <p:nvSpPr>
          <p:cNvPr id="74" name="Chord 73">
            <a:extLst>
              <a:ext uri="{FF2B5EF4-FFF2-40B4-BE49-F238E27FC236}">
                <a16:creationId xmlns:a16="http://schemas.microsoft.com/office/drawing/2014/main" id="{125F28E4-536A-4AE0-84FA-003302E3B6FB}"/>
              </a:ext>
            </a:extLst>
          </p:cNvPr>
          <p:cNvSpPr/>
          <p:nvPr/>
        </p:nvSpPr>
        <p:spPr>
          <a:xfrm>
            <a:off x="4052888" y="5053013"/>
            <a:ext cx="200025" cy="388937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Moon 74">
            <a:extLst>
              <a:ext uri="{FF2B5EF4-FFF2-40B4-BE49-F238E27FC236}">
                <a16:creationId xmlns:a16="http://schemas.microsoft.com/office/drawing/2014/main" id="{40B1C6F7-3247-4BBE-A505-2AFEB4541743}"/>
              </a:ext>
            </a:extLst>
          </p:cNvPr>
          <p:cNvSpPr/>
          <p:nvPr/>
        </p:nvSpPr>
        <p:spPr>
          <a:xfrm rot="5400000">
            <a:off x="5588794" y="4140994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95" name="TextBox 75">
            <a:extLst>
              <a:ext uri="{FF2B5EF4-FFF2-40B4-BE49-F238E27FC236}">
                <a16:creationId xmlns:a16="http://schemas.microsoft.com/office/drawing/2014/main" id="{39BB12C7-CE50-457F-8DFA-707B6A2E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098" y="1041049"/>
            <a:ext cx="1655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Primary TMA hereditary</a:t>
            </a:r>
          </a:p>
        </p:txBody>
      </p:sp>
      <p:sp>
        <p:nvSpPr>
          <p:cNvPr id="15396" name="TextBox 85">
            <a:extLst>
              <a:ext uri="{FF2B5EF4-FFF2-40B4-BE49-F238E27FC236}">
                <a16:creationId xmlns:a16="http://schemas.microsoft.com/office/drawing/2014/main" id="{6AE70997-E408-4723-806B-0E5CEAD8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087" y="3810144"/>
            <a:ext cx="1504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Secondary TMAs</a:t>
            </a:r>
          </a:p>
        </p:txBody>
      </p:sp>
      <p:sp>
        <p:nvSpPr>
          <p:cNvPr id="15397" name="TextBox 86">
            <a:extLst>
              <a:ext uri="{FF2B5EF4-FFF2-40B4-BE49-F238E27FC236}">
                <a16:creationId xmlns:a16="http://schemas.microsoft.com/office/drawing/2014/main" id="{F8E1C771-45D7-40D2-AFA3-5240AFB0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287" y="1263568"/>
            <a:ext cx="158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Primary TMA  acquired</a:t>
            </a:r>
          </a:p>
        </p:txBody>
      </p:sp>
      <p:grpSp>
        <p:nvGrpSpPr>
          <p:cNvPr id="15398" name="Group 103">
            <a:extLst>
              <a:ext uri="{FF2B5EF4-FFF2-40B4-BE49-F238E27FC236}">
                <a16:creationId xmlns:a16="http://schemas.microsoft.com/office/drawing/2014/main" id="{F4BC84BC-FB80-4764-9FD7-D609952A62F9}"/>
              </a:ext>
            </a:extLst>
          </p:cNvPr>
          <p:cNvGrpSpPr>
            <a:grpSpLocks/>
          </p:cNvGrpSpPr>
          <p:nvPr/>
        </p:nvGrpSpPr>
        <p:grpSpPr bwMode="auto">
          <a:xfrm>
            <a:off x="3001963" y="3206750"/>
            <a:ext cx="1004887" cy="962025"/>
            <a:chOff x="2646176" y="3111900"/>
            <a:chExt cx="1003699" cy="962244"/>
          </a:xfrm>
        </p:grpSpPr>
        <p:grpSp>
          <p:nvGrpSpPr>
            <p:cNvPr id="15644" name="Group 3">
              <a:extLst>
                <a:ext uri="{FF2B5EF4-FFF2-40B4-BE49-F238E27FC236}">
                  <a16:creationId xmlns:a16="http://schemas.microsoft.com/office/drawing/2014/main" id="{83879C31-0ABA-41E2-8EAC-F96B57C22F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46176" y="3111900"/>
              <a:ext cx="1003699" cy="962244"/>
              <a:chOff x="1380" y="3678"/>
              <a:chExt cx="211" cy="202"/>
            </a:xfrm>
          </p:grpSpPr>
          <p:grpSp>
            <p:nvGrpSpPr>
              <p:cNvPr id="15646" name="Group 4">
                <a:extLst>
                  <a:ext uri="{FF2B5EF4-FFF2-40B4-BE49-F238E27FC236}">
                    <a16:creationId xmlns:a16="http://schemas.microsoft.com/office/drawing/2014/main" id="{51937574-051F-4484-86B2-34E69C45F97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80" y="3678"/>
                <a:ext cx="211" cy="202"/>
                <a:chOff x="1383" y="3264"/>
                <a:chExt cx="211" cy="202"/>
              </a:xfrm>
            </p:grpSpPr>
            <p:sp>
              <p:nvSpPr>
                <p:cNvPr id="15650" name="Oval 5">
                  <a:extLst>
                    <a:ext uri="{FF2B5EF4-FFF2-40B4-BE49-F238E27FC236}">
                      <a16:creationId xmlns:a16="http://schemas.microsoft.com/office/drawing/2014/main" id="{2B59E22C-CCE6-4025-BCC3-61C35D61B7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51" name="Freeform 6">
                  <a:extLst>
                    <a:ext uri="{FF2B5EF4-FFF2-40B4-BE49-F238E27FC236}">
                      <a16:creationId xmlns:a16="http://schemas.microsoft.com/office/drawing/2014/main" id="{311B9DE8-D876-4F4F-A233-9CE9EC2C65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47" name="Group 7">
                <a:extLst>
                  <a:ext uri="{FF2B5EF4-FFF2-40B4-BE49-F238E27FC236}">
                    <a16:creationId xmlns:a16="http://schemas.microsoft.com/office/drawing/2014/main" id="{4D459784-6475-45CF-9A69-2BE124DCE1C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10147674">
                <a:off x="1435" y="3728"/>
                <a:ext cx="111" cy="111"/>
                <a:chOff x="1383" y="3264"/>
                <a:chExt cx="211" cy="202"/>
              </a:xfrm>
            </p:grpSpPr>
            <p:sp>
              <p:nvSpPr>
                <p:cNvPr id="15648" name="Oval 8">
                  <a:extLst>
                    <a:ext uri="{FF2B5EF4-FFF2-40B4-BE49-F238E27FC236}">
                      <a16:creationId xmlns:a16="http://schemas.microsoft.com/office/drawing/2014/main" id="{F4D91C43-62B7-46D9-B5A7-51346D5D628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7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9" name="Freeform 9">
                  <a:extLst>
                    <a:ext uri="{FF2B5EF4-FFF2-40B4-BE49-F238E27FC236}">
                      <a16:creationId xmlns:a16="http://schemas.microsoft.com/office/drawing/2014/main" id="{C968369F-16BC-4BBF-B5BD-4B762E13CE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45" name="TextBox 83">
              <a:extLst>
                <a:ext uri="{FF2B5EF4-FFF2-40B4-BE49-F238E27FC236}">
                  <a16:creationId xmlns:a16="http://schemas.microsoft.com/office/drawing/2014/main" id="{2DB4B4EF-19C7-4179-BDE4-D7E0047B8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630" y="3339107"/>
              <a:ext cx="96679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Pregnancy associated TMA</a:t>
              </a: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F7916F-5C24-4601-8A04-1526DDAB634F}"/>
              </a:ext>
            </a:extLst>
          </p:cNvPr>
          <p:cNvCxnSpPr>
            <a:cxnSpLocks/>
          </p:cNvCxnSpPr>
          <p:nvPr/>
        </p:nvCxnSpPr>
        <p:spPr>
          <a:xfrm>
            <a:off x="0" y="3418697"/>
            <a:ext cx="12192000" cy="2684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00" name="TextBox 88">
            <a:extLst>
              <a:ext uri="{FF2B5EF4-FFF2-40B4-BE49-F238E27FC236}">
                <a16:creationId xmlns:a16="http://schemas.microsoft.com/office/drawing/2014/main" id="{D272B96C-89D1-4DD0-ADB8-58A089590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688" y="5896876"/>
            <a:ext cx="1728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Infection associated TMAs</a:t>
            </a:r>
          </a:p>
        </p:txBody>
      </p:sp>
      <p:sp>
        <p:nvSpPr>
          <p:cNvPr id="92" name="Chord 91">
            <a:extLst>
              <a:ext uri="{FF2B5EF4-FFF2-40B4-BE49-F238E27FC236}">
                <a16:creationId xmlns:a16="http://schemas.microsoft.com/office/drawing/2014/main" id="{F4DB7D5E-63B5-4ED7-A614-5180E6DD9091}"/>
              </a:ext>
            </a:extLst>
          </p:cNvPr>
          <p:cNvSpPr/>
          <p:nvPr/>
        </p:nvSpPr>
        <p:spPr>
          <a:xfrm rot="5400000">
            <a:off x="4995069" y="2524919"/>
            <a:ext cx="201613" cy="390525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Moon 92">
            <a:extLst>
              <a:ext uri="{FF2B5EF4-FFF2-40B4-BE49-F238E27FC236}">
                <a16:creationId xmlns:a16="http://schemas.microsoft.com/office/drawing/2014/main" id="{73CE9653-E884-44E1-9751-3D2D8C32B4D9}"/>
              </a:ext>
            </a:extLst>
          </p:cNvPr>
          <p:cNvSpPr/>
          <p:nvPr/>
        </p:nvSpPr>
        <p:spPr>
          <a:xfrm>
            <a:off x="7188200" y="1652588"/>
            <a:ext cx="339725" cy="528637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03" name="TextBox 24">
            <a:extLst>
              <a:ext uri="{FF2B5EF4-FFF2-40B4-BE49-F238E27FC236}">
                <a16:creationId xmlns:a16="http://schemas.microsoft.com/office/drawing/2014/main" id="{A73EE481-65A6-48D8-9AED-98971FCC1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5" y="3384550"/>
            <a:ext cx="4318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TMA</a:t>
            </a:r>
          </a:p>
        </p:txBody>
      </p:sp>
      <p:sp>
        <p:nvSpPr>
          <p:cNvPr id="15404" name="TextBox 24">
            <a:extLst>
              <a:ext uri="{FF2B5EF4-FFF2-40B4-BE49-F238E27FC236}">
                <a16:creationId xmlns:a16="http://schemas.microsoft.com/office/drawing/2014/main" id="{66EEE7FE-5355-49B3-947B-2DA94B3B9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3168650"/>
            <a:ext cx="968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Unexplained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D380409-23FB-4D7E-9842-711A964B0B4B}"/>
              </a:ext>
            </a:extLst>
          </p:cNvPr>
          <p:cNvCxnSpPr/>
          <p:nvPr/>
        </p:nvCxnSpPr>
        <p:spPr>
          <a:xfrm>
            <a:off x="6157913" y="2959100"/>
            <a:ext cx="0" cy="21590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B84DF0B-E2D3-46A9-870C-1E0E081FD05E}"/>
              </a:ext>
            </a:extLst>
          </p:cNvPr>
          <p:cNvCxnSpPr/>
          <p:nvPr/>
        </p:nvCxnSpPr>
        <p:spPr>
          <a:xfrm>
            <a:off x="6157913" y="3606800"/>
            <a:ext cx="0" cy="252413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AA526A-9046-4B54-8559-A5D0C99A1266}"/>
              </a:ext>
            </a:extLst>
          </p:cNvPr>
          <p:cNvCxnSpPr/>
          <p:nvPr/>
        </p:nvCxnSpPr>
        <p:spPr>
          <a:xfrm>
            <a:off x="6157913" y="3327400"/>
            <a:ext cx="0" cy="144463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Chord 130">
            <a:extLst>
              <a:ext uri="{FF2B5EF4-FFF2-40B4-BE49-F238E27FC236}">
                <a16:creationId xmlns:a16="http://schemas.microsoft.com/office/drawing/2014/main" id="{2B1962FF-7987-4EBA-9B27-4C9B80D5C4DE}"/>
              </a:ext>
            </a:extLst>
          </p:cNvPr>
          <p:cNvSpPr/>
          <p:nvPr/>
        </p:nvSpPr>
        <p:spPr>
          <a:xfrm rot="6957729">
            <a:off x="8162925" y="1150938"/>
            <a:ext cx="288925" cy="66675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09" name="Group 43">
            <a:extLst>
              <a:ext uri="{FF2B5EF4-FFF2-40B4-BE49-F238E27FC236}">
                <a16:creationId xmlns:a16="http://schemas.microsoft.com/office/drawing/2014/main" id="{E29F12A0-87C7-4F39-97A1-90C1395A497D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2090738"/>
            <a:ext cx="1004887" cy="963612"/>
            <a:chOff x="-1677165" y="3849607"/>
            <a:chExt cx="1003699" cy="962244"/>
          </a:xfrm>
        </p:grpSpPr>
        <p:grpSp>
          <p:nvGrpSpPr>
            <p:cNvPr id="15636" name="Group 3">
              <a:extLst>
                <a:ext uri="{FF2B5EF4-FFF2-40B4-BE49-F238E27FC236}">
                  <a16:creationId xmlns:a16="http://schemas.microsoft.com/office/drawing/2014/main" id="{2682045F-CDCB-481D-A121-559183D2C26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677165" y="3849607"/>
              <a:ext cx="1003699" cy="962244"/>
              <a:chOff x="1380" y="3678"/>
              <a:chExt cx="211" cy="202"/>
            </a:xfrm>
          </p:grpSpPr>
          <p:grpSp>
            <p:nvGrpSpPr>
              <p:cNvPr id="15638" name="Group 4">
                <a:extLst>
                  <a:ext uri="{FF2B5EF4-FFF2-40B4-BE49-F238E27FC236}">
                    <a16:creationId xmlns:a16="http://schemas.microsoft.com/office/drawing/2014/main" id="{543BDBD0-FE20-44FF-AFCB-A34F7AA2135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80" y="3678"/>
                <a:ext cx="211" cy="202"/>
                <a:chOff x="1383" y="3264"/>
                <a:chExt cx="211" cy="202"/>
              </a:xfrm>
            </p:grpSpPr>
            <p:sp>
              <p:nvSpPr>
                <p:cNvPr id="15642" name="Oval 5">
                  <a:extLst>
                    <a:ext uri="{FF2B5EF4-FFF2-40B4-BE49-F238E27FC236}">
                      <a16:creationId xmlns:a16="http://schemas.microsoft.com/office/drawing/2014/main" id="{8525BAB1-1AA1-48B2-AA22-7CD549F47BC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3" name="Freeform 6">
                  <a:extLst>
                    <a:ext uri="{FF2B5EF4-FFF2-40B4-BE49-F238E27FC236}">
                      <a16:creationId xmlns:a16="http://schemas.microsoft.com/office/drawing/2014/main" id="{C0BCEB58-9FD9-40F1-BDF9-2DB87D8130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39" name="Group 7">
                <a:extLst>
                  <a:ext uri="{FF2B5EF4-FFF2-40B4-BE49-F238E27FC236}">
                    <a16:creationId xmlns:a16="http://schemas.microsoft.com/office/drawing/2014/main" id="{21725869-E1D0-413A-8CA0-BA0CEAD0C4A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10147674">
                <a:off x="1435" y="3728"/>
                <a:ext cx="111" cy="111"/>
                <a:chOff x="1383" y="3264"/>
                <a:chExt cx="211" cy="202"/>
              </a:xfrm>
            </p:grpSpPr>
            <p:sp>
              <p:nvSpPr>
                <p:cNvPr id="15640" name="Oval 8">
                  <a:extLst>
                    <a:ext uri="{FF2B5EF4-FFF2-40B4-BE49-F238E27FC236}">
                      <a16:creationId xmlns:a16="http://schemas.microsoft.com/office/drawing/2014/main" id="{13F58273-1AE5-4A51-9A21-12E613795E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7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41" name="Freeform 9">
                  <a:extLst>
                    <a:ext uri="{FF2B5EF4-FFF2-40B4-BE49-F238E27FC236}">
                      <a16:creationId xmlns:a16="http://schemas.microsoft.com/office/drawing/2014/main" id="{8262A91E-1806-4CDF-B274-5979AADF27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37" name="TextBox 56">
              <a:extLst>
                <a:ext uri="{FF2B5EF4-FFF2-40B4-BE49-F238E27FC236}">
                  <a16:creationId xmlns:a16="http://schemas.microsoft.com/office/drawing/2014/main" id="{7AC6371D-D993-4158-8DFE-1289F424C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30676" y="4007564"/>
              <a:ext cx="9107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aHUS with complement  gene mutation</a:t>
              </a:r>
            </a:p>
          </p:txBody>
        </p:sp>
      </p:grpSp>
      <p:grpSp>
        <p:nvGrpSpPr>
          <p:cNvPr id="15410" name="Group 76">
            <a:extLst>
              <a:ext uri="{FF2B5EF4-FFF2-40B4-BE49-F238E27FC236}">
                <a16:creationId xmlns:a16="http://schemas.microsoft.com/office/drawing/2014/main" id="{B7D2CE4B-7D22-4E25-AE4E-28E6585490ED}"/>
              </a:ext>
            </a:extLst>
          </p:cNvPr>
          <p:cNvGrpSpPr>
            <a:grpSpLocks/>
          </p:cNvGrpSpPr>
          <p:nvPr/>
        </p:nvGrpSpPr>
        <p:grpSpPr bwMode="auto">
          <a:xfrm>
            <a:off x="4332288" y="3205163"/>
            <a:ext cx="1025525" cy="962025"/>
            <a:chOff x="-1550456" y="2661155"/>
            <a:chExt cx="1025144" cy="962244"/>
          </a:xfrm>
        </p:grpSpPr>
        <p:grpSp>
          <p:nvGrpSpPr>
            <p:cNvPr id="15628" name="Group 3">
              <a:extLst>
                <a:ext uri="{FF2B5EF4-FFF2-40B4-BE49-F238E27FC236}">
                  <a16:creationId xmlns:a16="http://schemas.microsoft.com/office/drawing/2014/main" id="{D767C93B-FA94-4168-A2F7-EC5AB8C591F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539733" y="2661155"/>
              <a:ext cx="1003699" cy="962244"/>
              <a:chOff x="1380" y="3678"/>
              <a:chExt cx="211" cy="202"/>
            </a:xfrm>
          </p:grpSpPr>
          <p:grpSp>
            <p:nvGrpSpPr>
              <p:cNvPr id="15630" name="Group 4">
                <a:extLst>
                  <a:ext uri="{FF2B5EF4-FFF2-40B4-BE49-F238E27FC236}">
                    <a16:creationId xmlns:a16="http://schemas.microsoft.com/office/drawing/2014/main" id="{4370C148-FE99-45B5-BDBF-96E126ABBDF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380" y="3678"/>
                <a:ext cx="211" cy="202"/>
                <a:chOff x="1383" y="3264"/>
                <a:chExt cx="211" cy="202"/>
              </a:xfrm>
            </p:grpSpPr>
            <p:sp>
              <p:nvSpPr>
                <p:cNvPr id="15634" name="Oval 5">
                  <a:extLst>
                    <a:ext uri="{FF2B5EF4-FFF2-40B4-BE49-F238E27FC236}">
                      <a16:creationId xmlns:a16="http://schemas.microsoft.com/office/drawing/2014/main" id="{C6D00651-23CA-41D7-9154-019C3564DA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35" name="Freeform 6">
                  <a:extLst>
                    <a:ext uri="{FF2B5EF4-FFF2-40B4-BE49-F238E27FC236}">
                      <a16:creationId xmlns:a16="http://schemas.microsoft.com/office/drawing/2014/main" id="{596D6744-4218-49BE-9300-6BBA72E484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631" name="Group 7">
                <a:extLst>
                  <a:ext uri="{FF2B5EF4-FFF2-40B4-BE49-F238E27FC236}">
                    <a16:creationId xmlns:a16="http://schemas.microsoft.com/office/drawing/2014/main" id="{F09059BC-0F79-447F-A887-4AF33B8A2E7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-10147674">
                <a:off x="1435" y="3728"/>
                <a:ext cx="111" cy="111"/>
                <a:chOff x="1383" y="3264"/>
                <a:chExt cx="211" cy="202"/>
              </a:xfrm>
            </p:grpSpPr>
            <p:sp>
              <p:nvSpPr>
                <p:cNvPr id="15632" name="Oval 8">
                  <a:extLst>
                    <a:ext uri="{FF2B5EF4-FFF2-40B4-BE49-F238E27FC236}">
                      <a16:creationId xmlns:a16="http://schemas.microsoft.com/office/drawing/2014/main" id="{5836F321-AAE3-48D6-A2DC-35C1F878D23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3264"/>
                  <a:ext cx="202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7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33" name="Freeform 9">
                  <a:extLst>
                    <a:ext uri="{FF2B5EF4-FFF2-40B4-BE49-F238E27FC236}">
                      <a16:creationId xmlns:a16="http://schemas.microsoft.com/office/drawing/2014/main" id="{93F6F3AA-7679-46C0-8A33-5056396C63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83" y="3278"/>
                  <a:ext cx="97" cy="135"/>
                </a:xfrm>
                <a:custGeom>
                  <a:avLst/>
                  <a:gdLst>
                    <a:gd name="T0" fmla="*/ 0 w 731"/>
                    <a:gd name="T1" fmla="*/ 0 h 1010"/>
                    <a:gd name="T2" fmla="*/ 0 w 731"/>
                    <a:gd name="T3" fmla="*/ 0 h 1010"/>
                    <a:gd name="T4" fmla="*/ 0 w 731"/>
                    <a:gd name="T5" fmla="*/ 0 h 10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31" h="1010">
                      <a:moveTo>
                        <a:pt x="731" y="0"/>
                      </a:moveTo>
                      <a:cubicBezTo>
                        <a:pt x="299" y="26"/>
                        <a:pt x="0" y="639"/>
                        <a:pt x="240" y="1010"/>
                      </a:cubicBezTo>
                      <a:cubicBezTo>
                        <a:pt x="94" y="584"/>
                        <a:pt x="306" y="134"/>
                        <a:pt x="7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629" name="TextBox 68">
              <a:extLst>
                <a:ext uri="{FF2B5EF4-FFF2-40B4-BE49-F238E27FC236}">
                  <a16:creationId xmlns:a16="http://schemas.microsoft.com/office/drawing/2014/main" id="{0C3F8749-055E-4860-9B9F-BB268DFA2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50456" y="2888362"/>
              <a:ext cx="10251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 novo </a:t>
              </a: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TMA</a:t>
              </a:r>
              <a:r>
                <a:rPr kumimoji="0" lang="en-GB" altLang="en-US" sz="900" b="1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after solid organ transplant</a:t>
              </a:r>
            </a:p>
          </p:txBody>
        </p:sp>
      </p:grpSp>
      <p:sp>
        <p:nvSpPr>
          <p:cNvPr id="110" name="Chord 109">
            <a:extLst>
              <a:ext uri="{FF2B5EF4-FFF2-40B4-BE49-F238E27FC236}">
                <a16:creationId xmlns:a16="http://schemas.microsoft.com/office/drawing/2014/main" id="{FA10EA4A-2176-45FA-9238-72098AD8886E}"/>
              </a:ext>
            </a:extLst>
          </p:cNvPr>
          <p:cNvSpPr/>
          <p:nvPr/>
        </p:nvSpPr>
        <p:spPr>
          <a:xfrm rot="16200000" flipH="1">
            <a:off x="3295650" y="5434013"/>
            <a:ext cx="287337" cy="433388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Chord 110">
            <a:extLst>
              <a:ext uri="{FF2B5EF4-FFF2-40B4-BE49-F238E27FC236}">
                <a16:creationId xmlns:a16="http://schemas.microsoft.com/office/drawing/2014/main" id="{E5137E54-0623-477C-B8D0-4E0D9E67C459}"/>
              </a:ext>
            </a:extLst>
          </p:cNvPr>
          <p:cNvSpPr/>
          <p:nvPr/>
        </p:nvSpPr>
        <p:spPr>
          <a:xfrm rot="16200000" flipH="1">
            <a:off x="3627437" y="5368926"/>
            <a:ext cx="288925" cy="431800"/>
          </a:xfrm>
          <a:prstGeom prst="chord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Moon 108">
            <a:extLst>
              <a:ext uri="{FF2B5EF4-FFF2-40B4-BE49-F238E27FC236}">
                <a16:creationId xmlns:a16="http://schemas.microsoft.com/office/drawing/2014/main" id="{329D3B49-1398-41DE-BEB2-9705189D837A}"/>
              </a:ext>
            </a:extLst>
          </p:cNvPr>
          <p:cNvSpPr/>
          <p:nvPr/>
        </p:nvSpPr>
        <p:spPr>
          <a:xfrm rot="5400000">
            <a:off x="4037806" y="5484019"/>
            <a:ext cx="339725" cy="528638"/>
          </a:xfrm>
          <a:prstGeom prst="moon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14" name="TextBox 114">
            <a:extLst>
              <a:ext uri="{FF2B5EF4-FFF2-40B4-BE49-F238E27FC236}">
                <a16:creationId xmlns:a16="http://schemas.microsoft.com/office/drawing/2014/main" id="{95BECD46-4A5A-4B7B-8311-F65AE775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26163"/>
            <a:ext cx="547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FSGS</a:t>
            </a:r>
          </a:p>
        </p:txBody>
      </p:sp>
      <p:grpSp>
        <p:nvGrpSpPr>
          <p:cNvPr id="15415" name="Group 6">
            <a:extLst>
              <a:ext uri="{FF2B5EF4-FFF2-40B4-BE49-F238E27FC236}">
                <a16:creationId xmlns:a16="http://schemas.microsoft.com/office/drawing/2014/main" id="{148B739C-0185-413D-8C95-B5C64C7B86F1}"/>
              </a:ext>
            </a:extLst>
          </p:cNvPr>
          <p:cNvGrpSpPr>
            <a:grpSpLocks/>
          </p:cNvGrpSpPr>
          <p:nvPr/>
        </p:nvGrpSpPr>
        <p:grpSpPr bwMode="auto">
          <a:xfrm>
            <a:off x="3341688" y="6467475"/>
            <a:ext cx="876300" cy="325438"/>
            <a:chOff x="242898" y="5573632"/>
            <a:chExt cx="877167" cy="325188"/>
          </a:xfrm>
        </p:grpSpPr>
        <p:sp>
          <p:nvSpPr>
            <p:cNvPr id="108" name="Chord 107">
              <a:extLst>
                <a:ext uri="{FF2B5EF4-FFF2-40B4-BE49-F238E27FC236}">
                  <a16:creationId xmlns:a16="http://schemas.microsoft.com/office/drawing/2014/main" id="{066365E0-56EB-4D30-9104-30D4DAC1F32D}"/>
                </a:ext>
              </a:extLst>
            </p:cNvPr>
            <p:cNvSpPr/>
            <p:nvPr/>
          </p:nvSpPr>
          <p:spPr>
            <a:xfrm rot="16200000">
              <a:off x="506970" y="5376301"/>
              <a:ext cx="325188" cy="719849"/>
            </a:xfrm>
            <a:prstGeom prst="chord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27" name="TextBox 111">
              <a:extLst>
                <a:ext uri="{FF2B5EF4-FFF2-40B4-BE49-F238E27FC236}">
                  <a16:creationId xmlns:a16="http://schemas.microsoft.com/office/drawing/2014/main" id="{02474849-4E85-4852-97A3-41982B64E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898" y="5649041"/>
              <a:ext cx="8771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C3G/MPGN</a:t>
              </a:r>
            </a:p>
          </p:txBody>
        </p:sp>
      </p:grpSp>
      <p:grpSp>
        <p:nvGrpSpPr>
          <p:cNvPr id="15416" name="Group 2">
            <a:extLst>
              <a:ext uri="{FF2B5EF4-FFF2-40B4-BE49-F238E27FC236}">
                <a16:creationId xmlns:a16="http://schemas.microsoft.com/office/drawing/2014/main" id="{CB854AE9-5944-4BB9-9512-A1DD53F65B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47125" y="3408363"/>
            <a:ext cx="1325563" cy="1325562"/>
            <a:chOff x="2688" y="3562"/>
            <a:chExt cx="374" cy="374"/>
          </a:xfrm>
        </p:grpSpPr>
        <p:sp>
          <p:nvSpPr>
            <p:cNvPr id="15566" name="Freeform 3">
              <a:extLst>
                <a:ext uri="{FF2B5EF4-FFF2-40B4-BE49-F238E27FC236}">
                  <a16:creationId xmlns:a16="http://schemas.microsoft.com/office/drawing/2014/main" id="{86FE006A-81E4-4F0E-8DE2-F275D77E91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8" y="3562"/>
              <a:ext cx="374" cy="374"/>
            </a:xfrm>
            <a:custGeom>
              <a:avLst/>
              <a:gdLst>
                <a:gd name="T0" fmla="*/ 13631488 w 187"/>
                <a:gd name="T1" fmla="*/ 119537664 h 187"/>
                <a:gd name="T2" fmla="*/ 57671680 w 187"/>
                <a:gd name="T3" fmla="*/ 171966464 h 187"/>
                <a:gd name="T4" fmla="*/ 175112192 w 187"/>
                <a:gd name="T5" fmla="*/ 128974848 h 187"/>
                <a:gd name="T6" fmla="*/ 124780544 w 187"/>
                <a:gd name="T7" fmla="*/ 10485760 h 187"/>
                <a:gd name="T8" fmla="*/ 38797312 w 187"/>
                <a:gd name="T9" fmla="*/ 25165824 h 187"/>
                <a:gd name="T10" fmla="*/ 13631488 w 187"/>
                <a:gd name="T11" fmla="*/ 119537664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7" h="187">
                  <a:moveTo>
                    <a:pt x="13" y="114"/>
                  </a:moveTo>
                  <a:cubicBezTo>
                    <a:pt x="20" y="139"/>
                    <a:pt x="38" y="156"/>
                    <a:pt x="55" y="164"/>
                  </a:cubicBezTo>
                  <a:cubicBezTo>
                    <a:pt x="78" y="175"/>
                    <a:pt x="146" y="187"/>
                    <a:pt x="167" y="123"/>
                  </a:cubicBezTo>
                  <a:cubicBezTo>
                    <a:pt x="187" y="56"/>
                    <a:pt x="143" y="18"/>
                    <a:pt x="119" y="10"/>
                  </a:cubicBezTo>
                  <a:cubicBezTo>
                    <a:pt x="89" y="0"/>
                    <a:pt x="58" y="4"/>
                    <a:pt x="37" y="24"/>
                  </a:cubicBezTo>
                  <a:cubicBezTo>
                    <a:pt x="17" y="42"/>
                    <a:pt x="0" y="68"/>
                    <a:pt x="13" y="114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67" name="Freeform 4">
              <a:extLst>
                <a:ext uri="{FF2B5EF4-FFF2-40B4-BE49-F238E27FC236}">
                  <a16:creationId xmlns:a16="http://schemas.microsoft.com/office/drawing/2014/main" id="{F6B7A5D9-03FC-43F3-BD27-1EB9B6F9F2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36" y="3600"/>
              <a:ext cx="232" cy="288"/>
            </a:xfrm>
            <a:custGeom>
              <a:avLst/>
              <a:gdLst>
                <a:gd name="T0" fmla="*/ 2129540 w 120"/>
                <a:gd name="T1" fmla="*/ 28547654 h 149"/>
                <a:gd name="T2" fmla="*/ 8529594 w 120"/>
                <a:gd name="T3" fmla="*/ 22250451 h 149"/>
                <a:gd name="T4" fmla="*/ 18205605 w 120"/>
                <a:gd name="T5" fmla="*/ 15867115 h 149"/>
                <a:gd name="T6" fmla="*/ 28654805 w 120"/>
                <a:gd name="T7" fmla="*/ 13703334 h 149"/>
                <a:gd name="T8" fmla="*/ 33593662 w 120"/>
                <a:gd name="T9" fmla="*/ 5815234 h 149"/>
                <a:gd name="T10" fmla="*/ 43957968 w 120"/>
                <a:gd name="T11" fmla="*/ 1099168 h 149"/>
                <a:gd name="T12" fmla="*/ 59200001 w 120"/>
                <a:gd name="T13" fmla="*/ 4715965 h 149"/>
                <a:gd name="T14" fmla="*/ 63930794 w 120"/>
                <a:gd name="T15" fmla="*/ 22667003 h 149"/>
                <a:gd name="T16" fmla="*/ 56418586 w 120"/>
                <a:gd name="T17" fmla="*/ 29045370 h 149"/>
                <a:gd name="T18" fmla="*/ 59966186 w 120"/>
                <a:gd name="T19" fmla="*/ 40274656 h 149"/>
                <a:gd name="T20" fmla="*/ 45144573 w 120"/>
                <a:gd name="T21" fmla="*/ 51807077 h 149"/>
                <a:gd name="T22" fmla="*/ 47438036 w 120"/>
                <a:gd name="T23" fmla="*/ 61404843 h 149"/>
                <a:gd name="T24" fmla="*/ 53675232 w 120"/>
                <a:gd name="T25" fmla="*/ 65214722 h 149"/>
                <a:gd name="T26" fmla="*/ 57520087 w 120"/>
                <a:gd name="T27" fmla="*/ 65825694 h 149"/>
                <a:gd name="T28" fmla="*/ 61067974 w 120"/>
                <a:gd name="T29" fmla="*/ 74329935 h 149"/>
                <a:gd name="T30" fmla="*/ 54288721 w 120"/>
                <a:gd name="T31" fmla="*/ 75112310 h 149"/>
                <a:gd name="T32" fmla="*/ 49556986 w 120"/>
                <a:gd name="T33" fmla="*/ 77846315 h 149"/>
                <a:gd name="T34" fmla="*/ 43726674 w 120"/>
                <a:gd name="T35" fmla="*/ 75569632 h 149"/>
                <a:gd name="T36" fmla="*/ 38286121 w 120"/>
                <a:gd name="T37" fmla="*/ 63549906 h 149"/>
                <a:gd name="T38" fmla="*/ 39841056 w 120"/>
                <a:gd name="T39" fmla="*/ 45486952 h 149"/>
                <a:gd name="T40" fmla="*/ 56418586 w 120"/>
                <a:gd name="T41" fmla="*/ 29045370 h 149"/>
                <a:gd name="T42" fmla="*/ 51282966 w 120"/>
                <a:gd name="T43" fmla="*/ 22250451 h 149"/>
                <a:gd name="T44" fmla="*/ 46856495 w 120"/>
                <a:gd name="T45" fmla="*/ 16435775 h 149"/>
                <a:gd name="T46" fmla="*/ 39314821 w 120"/>
                <a:gd name="T47" fmla="*/ 17619071 h 149"/>
                <a:gd name="T48" fmla="*/ 28654805 w 120"/>
                <a:gd name="T49" fmla="*/ 14312212 h 149"/>
                <a:gd name="T50" fmla="*/ 24536915 w 120"/>
                <a:gd name="T51" fmla="*/ 33446136 h 149"/>
                <a:gd name="T52" fmla="*/ 17103958 w 120"/>
                <a:gd name="T53" fmla="*/ 38749621 h 149"/>
                <a:gd name="T54" fmla="*/ 16490548 w 120"/>
                <a:gd name="T55" fmla="*/ 51196312 h 149"/>
                <a:gd name="T56" fmla="*/ 1101486 w 120"/>
                <a:gd name="T57" fmla="*/ 39096789 h 149"/>
                <a:gd name="T58" fmla="*/ 2129540 w 120"/>
                <a:gd name="T59" fmla="*/ 28547654 h 1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149">
                  <a:moveTo>
                    <a:pt x="4" y="54"/>
                  </a:moveTo>
                  <a:cubicBezTo>
                    <a:pt x="8" y="46"/>
                    <a:pt x="8" y="55"/>
                    <a:pt x="16" y="42"/>
                  </a:cubicBezTo>
                  <a:cubicBezTo>
                    <a:pt x="22" y="32"/>
                    <a:pt x="27" y="34"/>
                    <a:pt x="34" y="30"/>
                  </a:cubicBezTo>
                  <a:cubicBezTo>
                    <a:pt x="40" y="27"/>
                    <a:pt x="49" y="28"/>
                    <a:pt x="54" y="26"/>
                  </a:cubicBezTo>
                  <a:cubicBezTo>
                    <a:pt x="59" y="24"/>
                    <a:pt x="58" y="14"/>
                    <a:pt x="63" y="11"/>
                  </a:cubicBezTo>
                  <a:cubicBezTo>
                    <a:pt x="68" y="8"/>
                    <a:pt x="75" y="4"/>
                    <a:pt x="83" y="2"/>
                  </a:cubicBezTo>
                  <a:cubicBezTo>
                    <a:pt x="90" y="0"/>
                    <a:pt x="104" y="3"/>
                    <a:pt x="111" y="9"/>
                  </a:cubicBezTo>
                  <a:cubicBezTo>
                    <a:pt x="117" y="15"/>
                    <a:pt x="120" y="36"/>
                    <a:pt x="120" y="43"/>
                  </a:cubicBezTo>
                  <a:cubicBezTo>
                    <a:pt x="119" y="51"/>
                    <a:pt x="108" y="50"/>
                    <a:pt x="106" y="55"/>
                  </a:cubicBezTo>
                  <a:cubicBezTo>
                    <a:pt x="105" y="61"/>
                    <a:pt x="116" y="58"/>
                    <a:pt x="113" y="76"/>
                  </a:cubicBezTo>
                  <a:cubicBezTo>
                    <a:pt x="109" y="95"/>
                    <a:pt x="89" y="92"/>
                    <a:pt x="85" y="98"/>
                  </a:cubicBezTo>
                  <a:cubicBezTo>
                    <a:pt x="81" y="105"/>
                    <a:pt x="86" y="112"/>
                    <a:pt x="89" y="116"/>
                  </a:cubicBezTo>
                  <a:cubicBezTo>
                    <a:pt x="91" y="120"/>
                    <a:pt x="98" y="122"/>
                    <a:pt x="101" y="123"/>
                  </a:cubicBezTo>
                  <a:cubicBezTo>
                    <a:pt x="104" y="124"/>
                    <a:pt x="103" y="122"/>
                    <a:pt x="108" y="124"/>
                  </a:cubicBezTo>
                  <a:cubicBezTo>
                    <a:pt x="113" y="127"/>
                    <a:pt x="116" y="132"/>
                    <a:pt x="115" y="140"/>
                  </a:cubicBezTo>
                  <a:cubicBezTo>
                    <a:pt x="114" y="149"/>
                    <a:pt x="106" y="141"/>
                    <a:pt x="102" y="142"/>
                  </a:cubicBezTo>
                  <a:cubicBezTo>
                    <a:pt x="99" y="144"/>
                    <a:pt x="96" y="147"/>
                    <a:pt x="93" y="147"/>
                  </a:cubicBezTo>
                  <a:cubicBezTo>
                    <a:pt x="90" y="147"/>
                    <a:pt x="86" y="148"/>
                    <a:pt x="82" y="143"/>
                  </a:cubicBezTo>
                  <a:cubicBezTo>
                    <a:pt x="79" y="139"/>
                    <a:pt x="73" y="129"/>
                    <a:pt x="72" y="120"/>
                  </a:cubicBezTo>
                  <a:cubicBezTo>
                    <a:pt x="71" y="110"/>
                    <a:pt x="70" y="97"/>
                    <a:pt x="75" y="86"/>
                  </a:cubicBezTo>
                  <a:cubicBezTo>
                    <a:pt x="81" y="75"/>
                    <a:pt x="104" y="79"/>
                    <a:pt x="106" y="55"/>
                  </a:cubicBezTo>
                  <a:cubicBezTo>
                    <a:pt x="110" y="48"/>
                    <a:pt x="99" y="46"/>
                    <a:pt x="96" y="42"/>
                  </a:cubicBezTo>
                  <a:cubicBezTo>
                    <a:pt x="93" y="38"/>
                    <a:pt x="91" y="32"/>
                    <a:pt x="88" y="31"/>
                  </a:cubicBezTo>
                  <a:cubicBezTo>
                    <a:pt x="84" y="29"/>
                    <a:pt x="80" y="33"/>
                    <a:pt x="74" y="33"/>
                  </a:cubicBezTo>
                  <a:cubicBezTo>
                    <a:pt x="68" y="32"/>
                    <a:pt x="58" y="22"/>
                    <a:pt x="54" y="27"/>
                  </a:cubicBezTo>
                  <a:cubicBezTo>
                    <a:pt x="49" y="32"/>
                    <a:pt x="49" y="55"/>
                    <a:pt x="46" y="63"/>
                  </a:cubicBezTo>
                  <a:cubicBezTo>
                    <a:pt x="42" y="70"/>
                    <a:pt x="35" y="67"/>
                    <a:pt x="32" y="73"/>
                  </a:cubicBezTo>
                  <a:cubicBezTo>
                    <a:pt x="30" y="79"/>
                    <a:pt x="41" y="92"/>
                    <a:pt x="31" y="97"/>
                  </a:cubicBezTo>
                  <a:cubicBezTo>
                    <a:pt x="0" y="111"/>
                    <a:pt x="3" y="69"/>
                    <a:pt x="2" y="74"/>
                  </a:cubicBezTo>
                  <a:cubicBezTo>
                    <a:pt x="2" y="74"/>
                    <a:pt x="2" y="58"/>
                    <a:pt x="4" y="54"/>
                  </a:cubicBezTo>
                </a:path>
              </a:pathLst>
            </a:custGeom>
            <a:solidFill>
              <a:srgbClr val="710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568" name="Oval 5">
              <a:extLst>
                <a:ext uri="{FF2B5EF4-FFF2-40B4-BE49-F238E27FC236}">
                  <a16:creationId xmlns:a16="http://schemas.microsoft.com/office/drawing/2014/main" id="{C7547ADD-B491-47C0-A65A-2B4F41E9B35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3" y="3801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69" name="Oval 6">
              <a:extLst>
                <a:ext uri="{FF2B5EF4-FFF2-40B4-BE49-F238E27FC236}">
                  <a16:creationId xmlns:a16="http://schemas.microsoft.com/office/drawing/2014/main" id="{C3800327-BA15-4139-8BA3-F1D45732F5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72" y="37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0" name="Oval 7">
              <a:extLst>
                <a:ext uri="{FF2B5EF4-FFF2-40B4-BE49-F238E27FC236}">
                  <a16:creationId xmlns:a16="http://schemas.microsoft.com/office/drawing/2014/main" id="{91366E2E-F2D2-4798-80EF-680277D652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1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1" name="Oval 8">
              <a:extLst>
                <a:ext uri="{FF2B5EF4-FFF2-40B4-BE49-F238E27FC236}">
                  <a16:creationId xmlns:a16="http://schemas.microsoft.com/office/drawing/2014/main" id="{0C92582A-F260-4B97-8635-406F55D7161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9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2" name="Oval 9">
              <a:extLst>
                <a:ext uri="{FF2B5EF4-FFF2-40B4-BE49-F238E27FC236}">
                  <a16:creationId xmlns:a16="http://schemas.microsoft.com/office/drawing/2014/main" id="{FC3DE3DB-0044-42B0-858E-C500615FB9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3" name="Oval 10">
              <a:extLst>
                <a:ext uri="{FF2B5EF4-FFF2-40B4-BE49-F238E27FC236}">
                  <a16:creationId xmlns:a16="http://schemas.microsoft.com/office/drawing/2014/main" id="{94988F87-366C-4714-A7E2-2E91BD3A01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27" y="372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4" name="Oval 11">
              <a:extLst>
                <a:ext uri="{FF2B5EF4-FFF2-40B4-BE49-F238E27FC236}">
                  <a16:creationId xmlns:a16="http://schemas.microsoft.com/office/drawing/2014/main" id="{A7B62BF4-E22E-41BC-9459-67DDF290A0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7" y="377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5" name="Oval 12">
              <a:extLst>
                <a:ext uri="{FF2B5EF4-FFF2-40B4-BE49-F238E27FC236}">
                  <a16:creationId xmlns:a16="http://schemas.microsoft.com/office/drawing/2014/main" id="{711AA1CB-084B-4708-BFEC-8010C64850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4" y="382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6" name="Oval 13">
              <a:extLst>
                <a:ext uri="{FF2B5EF4-FFF2-40B4-BE49-F238E27FC236}">
                  <a16:creationId xmlns:a16="http://schemas.microsoft.com/office/drawing/2014/main" id="{5A8560EA-BDDE-4A97-8899-A391144402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44" y="382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7" name="Oval 14">
              <a:extLst>
                <a:ext uri="{FF2B5EF4-FFF2-40B4-BE49-F238E27FC236}">
                  <a16:creationId xmlns:a16="http://schemas.microsoft.com/office/drawing/2014/main" id="{6E284909-3800-4675-B2B3-6CCA31FE77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9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8" name="Oval 15">
              <a:extLst>
                <a:ext uri="{FF2B5EF4-FFF2-40B4-BE49-F238E27FC236}">
                  <a16:creationId xmlns:a16="http://schemas.microsoft.com/office/drawing/2014/main" id="{AC34A064-53E0-433F-97F8-1823BB307A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1" y="375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79" name="Oval 16">
              <a:extLst>
                <a:ext uri="{FF2B5EF4-FFF2-40B4-BE49-F238E27FC236}">
                  <a16:creationId xmlns:a16="http://schemas.microsoft.com/office/drawing/2014/main" id="{68E69FAA-4741-43DC-A3D1-608B6388C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0" y="3734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0" name="Oval 17">
              <a:extLst>
                <a:ext uri="{FF2B5EF4-FFF2-40B4-BE49-F238E27FC236}">
                  <a16:creationId xmlns:a16="http://schemas.microsoft.com/office/drawing/2014/main" id="{E026DE24-96F7-4CAC-B84F-F6877448F3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8" y="379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1" name="Oval 18">
              <a:extLst>
                <a:ext uri="{FF2B5EF4-FFF2-40B4-BE49-F238E27FC236}">
                  <a16:creationId xmlns:a16="http://schemas.microsoft.com/office/drawing/2014/main" id="{558DC4E6-6C28-49EC-82E8-BBE1EAF12A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1" y="37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2" name="Oval 19">
              <a:extLst>
                <a:ext uri="{FF2B5EF4-FFF2-40B4-BE49-F238E27FC236}">
                  <a16:creationId xmlns:a16="http://schemas.microsoft.com/office/drawing/2014/main" id="{8D3D481B-C002-4018-9BD9-842AD2F703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6" y="38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3" name="Oval 20">
              <a:extLst>
                <a:ext uri="{FF2B5EF4-FFF2-40B4-BE49-F238E27FC236}">
                  <a16:creationId xmlns:a16="http://schemas.microsoft.com/office/drawing/2014/main" id="{E5439AE0-E9A6-47D1-9E4E-A40278AFD1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5" y="383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4" name="Oval 21">
              <a:extLst>
                <a:ext uri="{FF2B5EF4-FFF2-40B4-BE49-F238E27FC236}">
                  <a16:creationId xmlns:a16="http://schemas.microsoft.com/office/drawing/2014/main" id="{B6EE0D2A-FC13-4207-BF4A-7669B46866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4" y="379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5" name="Oval 22">
              <a:extLst>
                <a:ext uri="{FF2B5EF4-FFF2-40B4-BE49-F238E27FC236}">
                  <a16:creationId xmlns:a16="http://schemas.microsoft.com/office/drawing/2014/main" id="{E54F0CFF-30AD-4BCB-9C51-0D145FDA30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79" y="3683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6" name="Oval 23">
              <a:extLst>
                <a:ext uri="{FF2B5EF4-FFF2-40B4-BE49-F238E27FC236}">
                  <a16:creationId xmlns:a16="http://schemas.microsoft.com/office/drawing/2014/main" id="{E2C5F12E-5483-4729-981A-EB3CF8B135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3" y="363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7" name="Oval 24">
              <a:extLst>
                <a:ext uri="{FF2B5EF4-FFF2-40B4-BE49-F238E27FC236}">
                  <a16:creationId xmlns:a16="http://schemas.microsoft.com/office/drawing/2014/main" id="{850AAA24-D270-413B-BDAB-344D5FC240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20" y="365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8" name="Oval 25">
              <a:extLst>
                <a:ext uri="{FF2B5EF4-FFF2-40B4-BE49-F238E27FC236}">
                  <a16:creationId xmlns:a16="http://schemas.microsoft.com/office/drawing/2014/main" id="{878DE0DD-91B8-4CE0-BFDA-69FA25B5D0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9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89" name="Oval 26">
              <a:extLst>
                <a:ext uri="{FF2B5EF4-FFF2-40B4-BE49-F238E27FC236}">
                  <a16:creationId xmlns:a16="http://schemas.microsoft.com/office/drawing/2014/main" id="{9770A004-2C31-4AF1-B70A-B35D880604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7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0" name="Oval 27">
              <a:extLst>
                <a:ext uri="{FF2B5EF4-FFF2-40B4-BE49-F238E27FC236}">
                  <a16:creationId xmlns:a16="http://schemas.microsoft.com/office/drawing/2014/main" id="{C425CDE8-104C-4E4F-B522-0AC5E30D4B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6" y="36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1" name="Oval 28">
              <a:extLst>
                <a:ext uri="{FF2B5EF4-FFF2-40B4-BE49-F238E27FC236}">
                  <a16:creationId xmlns:a16="http://schemas.microsoft.com/office/drawing/2014/main" id="{3F2C0EDB-1A03-4515-8869-3A80917618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3" y="3638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2" name="Oval 29">
              <a:extLst>
                <a:ext uri="{FF2B5EF4-FFF2-40B4-BE49-F238E27FC236}">
                  <a16:creationId xmlns:a16="http://schemas.microsoft.com/office/drawing/2014/main" id="{9556DF89-84DC-4F0A-8E61-48F9782CC7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96" y="358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3" name="Oval 30">
              <a:extLst>
                <a:ext uri="{FF2B5EF4-FFF2-40B4-BE49-F238E27FC236}">
                  <a16:creationId xmlns:a16="http://schemas.microsoft.com/office/drawing/2014/main" id="{CBA9988E-394B-4998-A389-6C1C5EBEE9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3" y="359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4" name="Oval 31">
              <a:extLst>
                <a:ext uri="{FF2B5EF4-FFF2-40B4-BE49-F238E27FC236}">
                  <a16:creationId xmlns:a16="http://schemas.microsoft.com/office/drawing/2014/main" id="{A21CE468-A9E0-43AD-9F73-3F2A7BDF7D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63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5" name="Oval 32">
              <a:extLst>
                <a:ext uri="{FF2B5EF4-FFF2-40B4-BE49-F238E27FC236}">
                  <a16:creationId xmlns:a16="http://schemas.microsoft.com/office/drawing/2014/main" id="{4502B34C-930A-49AF-B989-F6563D4AEB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20" y="371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6" name="Oval 33">
              <a:extLst>
                <a:ext uri="{FF2B5EF4-FFF2-40B4-BE49-F238E27FC236}">
                  <a16:creationId xmlns:a16="http://schemas.microsoft.com/office/drawing/2014/main" id="{C91D90A0-6BF0-4BB3-A6DB-E4B6DE360D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43" y="3676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7" name="Oval 34">
              <a:extLst>
                <a:ext uri="{FF2B5EF4-FFF2-40B4-BE49-F238E27FC236}">
                  <a16:creationId xmlns:a16="http://schemas.microsoft.com/office/drawing/2014/main" id="{A5CA8981-776A-4ECC-9A69-834A595779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2" y="368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8" name="Oval 35">
              <a:extLst>
                <a:ext uri="{FF2B5EF4-FFF2-40B4-BE49-F238E27FC236}">
                  <a16:creationId xmlns:a16="http://schemas.microsoft.com/office/drawing/2014/main" id="{A153756D-D4B1-4FCC-96F9-225838694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92" y="3657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99" name="Oval 36">
              <a:extLst>
                <a:ext uri="{FF2B5EF4-FFF2-40B4-BE49-F238E27FC236}">
                  <a16:creationId xmlns:a16="http://schemas.microsoft.com/office/drawing/2014/main" id="{0790FC98-9D92-4035-999D-445FB7B7AF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9" y="361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0" name="Oval 37">
              <a:extLst>
                <a:ext uri="{FF2B5EF4-FFF2-40B4-BE49-F238E27FC236}">
                  <a16:creationId xmlns:a16="http://schemas.microsoft.com/office/drawing/2014/main" id="{77DC66CB-A749-4DE9-8A46-510A720D32D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48" y="3590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1" name="Oval 38">
              <a:extLst>
                <a:ext uri="{FF2B5EF4-FFF2-40B4-BE49-F238E27FC236}">
                  <a16:creationId xmlns:a16="http://schemas.microsoft.com/office/drawing/2014/main" id="{7F765555-88B8-4987-AB5D-EC0F155444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6" y="364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2" name="Oval 39">
              <a:extLst>
                <a:ext uri="{FF2B5EF4-FFF2-40B4-BE49-F238E27FC236}">
                  <a16:creationId xmlns:a16="http://schemas.microsoft.com/office/drawing/2014/main" id="{E9C035BA-6172-43A4-8EAE-EED9F5F1A8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4" y="371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3" name="Oval 40">
              <a:extLst>
                <a:ext uri="{FF2B5EF4-FFF2-40B4-BE49-F238E27FC236}">
                  <a16:creationId xmlns:a16="http://schemas.microsoft.com/office/drawing/2014/main" id="{CDA450E4-8F9F-4B3B-BB32-49D80AEC3D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3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4" name="Oval 41">
              <a:extLst>
                <a:ext uri="{FF2B5EF4-FFF2-40B4-BE49-F238E27FC236}">
                  <a16:creationId xmlns:a16="http://schemas.microsoft.com/office/drawing/2014/main" id="{36834082-ADF9-419C-A71A-BA71DBC70D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2" y="365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5" name="Oval 42">
              <a:extLst>
                <a:ext uri="{FF2B5EF4-FFF2-40B4-BE49-F238E27FC236}">
                  <a16:creationId xmlns:a16="http://schemas.microsoft.com/office/drawing/2014/main" id="{FE0AB1CA-2862-4F94-BA5F-D4FC5E46C9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6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6" name="Oval 43">
              <a:extLst>
                <a:ext uri="{FF2B5EF4-FFF2-40B4-BE49-F238E27FC236}">
                  <a16:creationId xmlns:a16="http://schemas.microsoft.com/office/drawing/2014/main" id="{8717FE35-308F-433C-9724-7FA737494E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7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7" name="Oval 44">
              <a:extLst>
                <a:ext uri="{FF2B5EF4-FFF2-40B4-BE49-F238E27FC236}">
                  <a16:creationId xmlns:a16="http://schemas.microsoft.com/office/drawing/2014/main" id="{4AA3C962-2D83-4FF8-96DE-8BC9B95CB2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82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8" name="Oval 45">
              <a:extLst>
                <a:ext uri="{FF2B5EF4-FFF2-40B4-BE49-F238E27FC236}">
                  <a16:creationId xmlns:a16="http://schemas.microsoft.com/office/drawing/2014/main" id="{0ED65B5F-6E12-4B24-B41F-5D917C9217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3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09" name="Oval 46">
              <a:extLst>
                <a:ext uri="{FF2B5EF4-FFF2-40B4-BE49-F238E27FC236}">
                  <a16:creationId xmlns:a16="http://schemas.microsoft.com/office/drawing/2014/main" id="{F118B120-43BB-4332-9956-C3059ECC65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41" y="3782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0" name="Oval 47">
              <a:extLst>
                <a:ext uri="{FF2B5EF4-FFF2-40B4-BE49-F238E27FC236}">
                  <a16:creationId xmlns:a16="http://schemas.microsoft.com/office/drawing/2014/main" id="{EC1EFF4B-EA03-4621-BD56-A3ED83FEC6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19" y="3860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1" name="Oval 48">
              <a:extLst>
                <a:ext uri="{FF2B5EF4-FFF2-40B4-BE49-F238E27FC236}">
                  <a16:creationId xmlns:a16="http://schemas.microsoft.com/office/drawing/2014/main" id="{C90C9CEF-8868-4FFC-BC9F-C9756D5B1E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7" y="380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2" name="Oval 49">
              <a:extLst>
                <a:ext uri="{FF2B5EF4-FFF2-40B4-BE49-F238E27FC236}">
                  <a16:creationId xmlns:a16="http://schemas.microsoft.com/office/drawing/2014/main" id="{77E030E3-A0D2-40C1-9492-D1A174D488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4" y="3841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3" name="Oval 50">
              <a:extLst>
                <a:ext uri="{FF2B5EF4-FFF2-40B4-BE49-F238E27FC236}">
                  <a16:creationId xmlns:a16="http://schemas.microsoft.com/office/drawing/2014/main" id="{E4C763D6-80EA-4744-86E0-BBFDF291CB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46" y="3692"/>
              <a:ext cx="40" cy="4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4" name="Oval 51">
              <a:extLst>
                <a:ext uri="{FF2B5EF4-FFF2-40B4-BE49-F238E27FC236}">
                  <a16:creationId xmlns:a16="http://schemas.microsoft.com/office/drawing/2014/main" id="{B536AFFA-0DE9-4310-9584-5090602D15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08" y="372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5" name="Oval 52">
              <a:extLst>
                <a:ext uri="{FF2B5EF4-FFF2-40B4-BE49-F238E27FC236}">
                  <a16:creationId xmlns:a16="http://schemas.microsoft.com/office/drawing/2014/main" id="{F1704C04-4AAB-4F28-ABC5-2ECF36B1C8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6" name="Oval 53">
              <a:extLst>
                <a:ext uri="{FF2B5EF4-FFF2-40B4-BE49-F238E27FC236}">
                  <a16:creationId xmlns:a16="http://schemas.microsoft.com/office/drawing/2014/main" id="{7FD67CB3-784C-411B-A88B-5379044427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83" y="369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7" name="Oval 54">
              <a:extLst>
                <a:ext uri="{FF2B5EF4-FFF2-40B4-BE49-F238E27FC236}">
                  <a16:creationId xmlns:a16="http://schemas.microsoft.com/office/drawing/2014/main" id="{8876013A-B7E7-485D-BD25-6661D796C0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41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8" name="Oval 55">
              <a:extLst>
                <a:ext uri="{FF2B5EF4-FFF2-40B4-BE49-F238E27FC236}">
                  <a16:creationId xmlns:a16="http://schemas.microsoft.com/office/drawing/2014/main" id="{BF02BAA4-42F8-4E8D-929E-42C59C2B33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9" y="3659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19" name="Oval 56">
              <a:extLst>
                <a:ext uri="{FF2B5EF4-FFF2-40B4-BE49-F238E27FC236}">
                  <a16:creationId xmlns:a16="http://schemas.microsoft.com/office/drawing/2014/main" id="{DE2B7B6B-F640-4281-9C7D-5A4D8692E2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6" y="378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0" name="Oval 57">
              <a:extLst>
                <a:ext uri="{FF2B5EF4-FFF2-40B4-BE49-F238E27FC236}">
                  <a16:creationId xmlns:a16="http://schemas.microsoft.com/office/drawing/2014/main" id="{809F525D-884A-4ED1-B759-35920BC429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39" y="374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1" name="Oval 58">
              <a:extLst>
                <a:ext uri="{FF2B5EF4-FFF2-40B4-BE49-F238E27FC236}">
                  <a16:creationId xmlns:a16="http://schemas.microsoft.com/office/drawing/2014/main" id="{5E4E8502-158D-41C7-AD96-847E99184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30" y="3763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2" name="Oval 59">
              <a:extLst>
                <a:ext uri="{FF2B5EF4-FFF2-40B4-BE49-F238E27FC236}">
                  <a16:creationId xmlns:a16="http://schemas.microsoft.com/office/drawing/2014/main" id="{2CCA58EF-F2B0-4EA1-8760-B2F329184B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62" y="3718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3" name="Oval 60">
              <a:extLst>
                <a:ext uri="{FF2B5EF4-FFF2-40B4-BE49-F238E27FC236}">
                  <a16:creationId xmlns:a16="http://schemas.microsoft.com/office/drawing/2014/main" id="{7ED89B25-D20E-4FC2-9AA1-CCA292B052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35" y="3725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4" name="Oval 61">
              <a:extLst>
                <a:ext uri="{FF2B5EF4-FFF2-40B4-BE49-F238E27FC236}">
                  <a16:creationId xmlns:a16="http://schemas.microsoft.com/office/drawing/2014/main" id="{77666711-1473-49B4-9361-47E0B266BD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9" y="3794"/>
              <a:ext cx="23" cy="23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25" name="Freeform 62">
              <a:extLst>
                <a:ext uri="{FF2B5EF4-FFF2-40B4-BE49-F238E27FC236}">
                  <a16:creationId xmlns:a16="http://schemas.microsoft.com/office/drawing/2014/main" id="{FA25E64F-8264-4D79-8CAF-1D00217FA5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3" y="3573"/>
              <a:ext cx="147" cy="141"/>
            </a:xfrm>
            <a:custGeom>
              <a:avLst/>
              <a:gdLst>
                <a:gd name="T0" fmla="*/ 147 w 147"/>
                <a:gd name="T1" fmla="*/ 12 h 141"/>
                <a:gd name="T2" fmla="*/ 19 w 147"/>
                <a:gd name="T3" fmla="*/ 141 h 141"/>
                <a:gd name="T4" fmla="*/ 147 w 147"/>
                <a:gd name="T5" fmla="*/ 12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141">
                  <a:moveTo>
                    <a:pt x="147" y="12"/>
                  </a:moveTo>
                  <a:cubicBezTo>
                    <a:pt x="103" y="0"/>
                    <a:pt x="0" y="63"/>
                    <a:pt x="19" y="141"/>
                  </a:cubicBezTo>
                  <a:cubicBezTo>
                    <a:pt x="21" y="64"/>
                    <a:pt x="97" y="19"/>
                    <a:pt x="14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9D5A12-9237-4CBC-AA81-39EC8B6B507F}"/>
              </a:ext>
            </a:extLst>
          </p:cNvPr>
          <p:cNvGrpSpPr>
            <a:grpSpLocks/>
          </p:cNvGrpSpPr>
          <p:nvPr/>
        </p:nvGrpSpPr>
        <p:grpSpPr bwMode="auto">
          <a:xfrm>
            <a:off x="1338263" y="1185863"/>
            <a:ext cx="8988425" cy="5586412"/>
            <a:chOff x="1337701" y="1186257"/>
            <a:chExt cx="8988688" cy="5586652"/>
          </a:xfrm>
        </p:grpSpPr>
        <p:grpSp>
          <p:nvGrpSpPr>
            <p:cNvPr id="15419" name="Group 34">
              <a:extLst>
                <a:ext uri="{FF2B5EF4-FFF2-40B4-BE49-F238E27FC236}">
                  <a16:creationId xmlns:a16="http://schemas.microsoft.com/office/drawing/2014/main" id="{E5FCCC44-E43A-4A74-90D4-3C5DD78407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4821" y="1186257"/>
              <a:ext cx="1003699" cy="962244"/>
              <a:chOff x="-1550943" y="2390584"/>
              <a:chExt cx="1003699" cy="962244"/>
            </a:xfrm>
          </p:grpSpPr>
          <p:grpSp>
            <p:nvGrpSpPr>
              <p:cNvPr id="15558" name="Group 3">
                <a:extLst>
                  <a:ext uri="{FF2B5EF4-FFF2-40B4-BE49-F238E27FC236}">
                    <a16:creationId xmlns:a16="http://schemas.microsoft.com/office/drawing/2014/main" id="{F58D6228-C0E8-4274-9B54-FFC5E6332EA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550943" y="2390584"/>
                <a:ext cx="1003699" cy="962244"/>
                <a:chOff x="1380" y="3678"/>
                <a:chExt cx="211" cy="202"/>
              </a:xfrm>
            </p:grpSpPr>
            <p:grpSp>
              <p:nvGrpSpPr>
                <p:cNvPr id="15560" name="Group 4">
                  <a:extLst>
                    <a:ext uri="{FF2B5EF4-FFF2-40B4-BE49-F238E27FC236}">
                      <a16:creationId xmlns:a16="http://schemas.microsoft.com/office/drawing/2014/main" id="{A41C0B43-CE3D-4B5D-B9B9-76CBE23014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64" name="Oval 5">
                    <a:extLst>
                      <a:ext uri="{FF2B5EF4-FFF2-40B4-BE49-F238E27FC236}">
                        <a16:creationId xmlns:a16="http://schemas.microsoft.com/office/drawing/2014/main" id="{AED1FC7D-8BC6-43CA-AC4E-D01B5DCB724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65" name="Freeform 6">
                    <a:extLst>
                      <a:ext uri="{FF2B5EF4-FFF2-40B4-BE49-F238E27FC236}">
                        <a16:creationId xmlns:a16="http://schemas.microsoft.com/office/drawing/2014/main" id="{A5A93394-24DF-4D03-8AA1-28DE8C1A8D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61" name="Group 7">
                  <a:extLst>
                    <a:ext uri="{FF2B5EF4-FFF2-40B4-BE49-F238E27FC236}">
                      <a16:creationId xmlns:a16="http://schemas.microsoft.com/office/drawing/2014/main" id="{07DB3812-38E8-40A9-99B9-21629641B44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62" name="Oval 8">
                    <a:extLst>
                      <a:ext uri="{FF2B5EF4-FFF2-40B4-BE49-F238E27FC236}">
                        <a16:creationId xmlns:a16="http://schemas.microsoft.com/office/drawing/2014/main" id="{D1D03203-C038-485A-836B-71719F9C86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63" name="Freeform 9">
                    <a:extLst>
                      <a:ext uri="{FF2B5EF4-FFF2-40B4-BE49-F238E27FC236}">
                        <a16:creationId xmlns:a16="http://schemas.microsoft.com/office/drawing/2014/main" id="{91D722D8-271E-4E5A-80D0-3FA55C7D5D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59" name="TextBox 54">
                <a:extLst>
                  <a:ext uri="{FF2B5EF4-FFF2-40B4-BE49-F238E27FC236}">
                    <a16:creationId xmlns:a16="http://schemas.microsoft.com/office/drawing/2014/main" id="{FF145541-CCAB-49C7-AB02-3C5E70A7E6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03802" y="2479291"/>
                <a:ext cx="909416" cy="784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cblC deficiency mediated TMA</a:t>
                </a:r>
              </a:p>
            </p:txBody>
          </p:sp>
        </p:grpSp>
        <p:grpSp>
          <p:nvGrpSpPr>
            <p:cNvPr id="15420" name="Group 72">
              <a:extLst>
                <a:ext uri="{FF2B5EF4-FFF2-40B4-BE49-F238E27FC236}">
                  <a16:creationId xmlns:a16="http://schemas.microsoft.com/office/drawing/2014/main" id="{DA25387F-6B14-44A6-9954-64FE703DE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6983" y="1581286"/>
              <a:ext cx="1003699" cy="962244"/>
              <a:chOff x="7743688" y="1223331"/>
              <a:chExt cx="1003699" cy="962244"/>
            </a:xfrm>
          </p:grpSpPr>
          <p:grpSp>
            <p:nvGrpSpPr>
              <p:cNvPr id="15550" name="Group 3">
                <a:extLst>
                  <a:ext uri="{FF2B5EF4-FFF2-40B4-BE49-F238E27FC236}">
                    <a16:creationId xmlns:a16="http://schemas.microsoft.com/office/drawing/2014/main" id="{6930AAFE-FDB5-4CFD-9E8F-93C886F3110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743688" y="1223331"/>
                <a:ext cx="1003699" cy="962244"/>
                <a:chOff x="1380" y="3678"/>
                <a:chExt cx="211" cy="202"/>
              </a:xfrm>
            </p:grpSpPr>
            <p:grpSp>
              <p:nvGrpSpPr>
                <p:cNvPr id="15552" name="Group 4">
                  <a:extLst>
                    <a:ext uri="{FF2B5EF4-FFF2-40B4-BE49-F238E27FC236}">
                      <a16:creationId xmlns:a16="http://schemas.microsoft.com/office/drawing/2014/main" id="{48052F35-C457-4A86-B258-5C5CC92F182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56" name="Oval 5">
                    <a:extLst>
                      <a:ext uri="{FF2B5EF4-FFF2-40B4-BE49-F238E27FC236}">
                        <a16:creationId xmlns:a16="http://schemas.microsoft.com/office/drawing/2014/main" id="{C6F0966C-8853-4826-8CC8-32A08ED3415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57" name="Freeform 6">
                    <a:extLst>
                      <a:ext uri="{FF2B5EF4-FFF2-40B4-BE49-F238E27FC236}">
                        <a16:creationId xmlns:a16="http://schemas.microsoft.com/office/drawing/2014/main" id="{F89D4DD0-4A47-4DCD-B6C1-EEF172D183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53" name="Group 7">
                  <a:extLst>
                    <a:ext uri="{FF2B5EF4-FFF2-40B4-BE49-F238E27FC236}">
                      <a16:creationId xmlns:a16="http://schemas.microsoft.com/office/drawing/2014/main" id="{971EDC7D-5BF8-42C9-9CFB-76CF0E1762F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54" name="Oval 8">
                    <a:extLst>
                      <a:ext uri="{FF2B5EF4-FFF2-40B4-BE49-F238E27FC236}">
                        <a16:creationId xmlns:a16="http://schemas.microsoft.com/office/drawing/2014/main" id="{1D08EAA9-73AE-4987-8445-4F1BF0F290F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55" name="Freeform 9">
                    <a:extLst>
                      <a:ext uri="{FF2B5EF4-FFF2-40B4-BE49-F238E27FC236}">
                        <a16:creationId xmlns:a16="http://schemas.microsoft.com/office/drawing/2014/main" id="{3D9F2F71-0AD4-4AA8-86F1-8D0019F323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51" name="TextBox 58">
                <a:extLst>
                  <a:ext uri="{FF2B5EF4-FFF2-40B4-BE49-F238E27FC236}">
                    <a16:creationId xmlns:a16="http://schemas.microsoft.com/office/drawing/2014/main" id="{051F5765-8D5B-44C7-9216-CB4FCF15F1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1310" y="1450538"/>
                <a:ext cx="928454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TTP  with ADAMTS13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autoantibody</a:t>
                </a:r>
              </a:p>
            </p:txBody>
          </p:sp>
        </p:grpSp>
        <p:grpSp>
          <p:nvGrpSpPr>
            <p:cNvPr id="15421" name="Group 32">
              <a:extLst>
                <a:ext uri="{FF2B5EF4-FFF2-40B4-BE49-F238E27FC236}">
                  <a16:creationId xmlns:a16="http://schemas.microsoft.com/office/drawing/2014/main" id="{01D020E2-D2EF-447F-8A2A-E682A12E2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7701" y="1238378"/>
              <a:ext cx="1154428" cy="962244"/>
              <a:chOff x="-1972742" y="997894"/>
              <a:chExt cx="1154428" cy="962244"/>
            </a:xfrm>
          </p:grpSpPr>
          <p:grpSp>
            <p:nvGrpSpPr>
              <p:cNvPr id="15542" name="Group 3">
                <a:extLst>
                  <a:ext uri="{FF2B5EF4-FFF2-40B4-BE49-F238E27FC236}">
                    <a16:creationId xmlns:a16="http://schemas.microsoft.com/office/drawing/2014/main" id="{87BA386D-61D9-42C3-8925-65B01F9B7D1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910103" y="997894"/>
                <a:ext cx="1003699" cy="962244"/>
                <a:chOff x="1380" y="3678"/>
                <a:chExt cx="211" cy="202"/>
              </a:xfrm>
            </p:grpSpPr>
            <p:grpSp>
              <p:nvGrpSpPr>
                <p:cNvPr id="15544" name="Group 4">
                  <a:extLst>
                    <a:ext uri="{FF2B5EF4-FFF2-40B4-BE49-F238E27FC236}">
                      <a16:creationId xmlns:a16="http://schemas.microsoft.com/office/drawing/2014/main" id="{01075071-44B0-4987-8AB0-D306B7FB907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48" name="Oval 5">
                    <a:extLst>
                      <a:ext uri="{FF2B5EF4-FFF2-40B4-BE49-F238E27FC236}">
                        <a16:creationId xmlns:a16="http://schemas.microsoft.com/office/drawing/2014/main" id="{87D7EACD-7C43-4BC0-ABD5-042E2B28157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49" name="Freeform 6">
                    <a:extLst>
                      <a:ext uri="{FF2B5EF4-FFF2-40B4-BE49-F238E27FC236}">
                        <a16:creationId xmlns:a16="http://schemas.microsoft.com/office/drawing/2014/main" id="{E7CAA055-B389-493D-BA04-F95A7D0064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45" name="Group 7">
                  <a:extLst>
                    <a:ext uri="{FF2B5EF4-FFF2-40B4-BE49-F238E27FC236}">
                      <a16:creationId xmlns:a16="http://schemas.microsoft.com/office/drawing/2014/main" id="{A313AFE5-78BB-4651-8CA5-FC099CD413F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46" name="Oval 8">
                    <a:extLst>
                      <a:ext uri="{FF2B5EF4-FFF2-40B4-BE49-F238E27FC236}">
                        <a16:creationId xmlns:a16="http://schemas.microsoft.com/office/drawing/2014/main" id="{09D7F64D-2AB3-40D3-B485-58265958FD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47" name="Freeform 9">
                    <a:extLst>
                      <a:ext uri="{FF2B5EF4-FFF2-40B4-BE49-F238E27FC236}">
                        <a16:creationId xmlns:a16="http://schemas.microsoft.com/office/drawing/2014/main" id="{C328B0A9-F01A-46AC-AA0E-1EF3F85866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43" name="TextBox 55">
                <a:extLst>
                  <a:ext uri="{FF2B5EF4-FFF2-40B4-BE49-F238E27FC236}">
                    <a16:creationId xmlns:a16="http://schemas.microsoft.com/office/drawing/2014/main" id="{C1332F85-5D96-488C-819F-C3D18B2A7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72742" y="1249226"/>
                <a:ext cx="1154428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TTP  with </a:t>
                </a:r>
                <a:r>
                  <a:rPr kumimoji="0" lang="en-GB" alt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ADAMTS13</a:t>
                </a: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mutation</a:t>
                </a:r>
              </a:p>
            </p:txBody>
          </p:sp>
        </p:grpSp>
        <p:grpSp>
          <p:nvGrpSpPr>
            <p:cNvPr id="15422" name="Group 69">
              <a:extLst>
                <a:ext uri="{FF2B5EF4-FFF2-40B4-BE49-F238E27FC236}">
                  <a16:creationId xmlns:a16="http://schemas.microsoft.com/office/drawing/2014/main" id="{7BD14E6C-C30E-4A5C-B996-C2FE5E5D6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072" y="1563805"/>
              <a:ext cx="1003699" cy="962244"/>
              <a:chOff x="3452871" y="804291"/>
              <a:chExt cx="1003699" cy="962244"/>
            </a:xfrm>
          </p:grpSpPr>
          <p:grpSp>
            <p:nvGrpSpPr>
              <p:cNvPr id="15534" name="Group 3">
                <a:extLst>
                  <a:ext uri="{FF2B5EF4-FFF2-40B4-BE49-F238E27FC236}">
                    <a16:creationId xmlns:a16="http://schemas.microsoft.com/office/drawing/2014/main" id="{7B6CE595-637F-465F-A925-5E1B59DAD31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452871" y="804291"/>
                <a:ext cx="1003699" cy="962244"/>
                <a:chOff x="1380" y="3678"/>
                <a:chExt cx="211" cy="202"/>
              </a:xfrm>
            </p:grpSpPr>
            <p:grpSp>
              <p:nvGrpSpPr>
                <p:cNvPr id="15536" name="Group 4">
                  <a:extLst>
                    <a:ext uri="{FF2B5EF4-FFF2-40B4-BE49-F238E27FC236}">
                      <a16:creationId xmlns:a16="http://schemas.microsoft.com/office/drawing/2014/main" id="{E8334A8A-6BEB-4CBF-985A-C342CFC823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40" name="Oval 5">
                    <a:extLst>
                      <a:ext uri="{FF2B5EF4-FFF2-40B4-BE49-F238E27FC236}">
                        <a16:creationId xmlns:a16="http://schemas.microsoft.com/office/drawing/2014/main" id="{2C130B4C-4E28-4392-B398-352AA1631AD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41" name="Freeform 6">
                    <a:extLst>
                      <a:ext uri="{FF2B5EF4-FFF2-40B4-BE49-F238E27FC236}">
                        <a16:creationId xmlns:a16="http://schemas.microsoft.com/office/drawing/2014/main" id="{71BCEBEF-4DC8-46A5-87D6-2B7AB2A0A1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37" name="Group 7">
                  <a:extLst>
                    <a:ext uri="{FF2B5EF4-FFF2-40B4-BE49-F238E27FC236}">
                      <a16:creationId xmlns:a16="http://schemas.microsoft.com/office/drawing/2014/main" id="{C4E2D501-9F63-478E-916A-F61F10267EB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38" name="Oval 8">
                    <a:extLst>
                      <a:ext uri="{FF2B5EF4-FFF2-40B4-BE49-F238E27FC236}">
                        <a16:creationId xmlns:a16="http://schemas.microsoft.com/office/drawing/2014/main" id="{4ADFE29A-040C-4118-9440-3E87AA2892A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39" name="Freeform 9">
                    <a:extLst>
                      <a:ext uri="{FF2B5EF4-FFF2-40B4-BE49-F238E27FC236}">
                        <a16:creationId xmlns:a16="http://schemas.microsoft.com/office/drawing/2014/main" id="{301BCCF5-DC2F-4655-AB81-8D7D0AA80B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35" name="TextBox 24">
                <a:extLst>
                  <a:ext uri="{FF2B5EF4-FFF2-40B4-BE49-F238E27FC236}">
                    <a16:creationId xmlns:a16="http://schemas.microsoft.com/office/drawing/2014/main" id="{A23F29D1-CA77-4394-93F0-B81EFA659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3867" y="1100747"/>
                <a:ext cx="8217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1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DGKE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TMA</a:t>
                </a:r>
              </a:p>
            </p:txBody>
          </p:sp>
        </p:grpSp>
        <p:grpSp>
          <p:nvGrpSpPr>
            <p:cNvPr id="15423" name="Group 78">
              <a:extLst>
                <a:ext uri="{FF2B5EF4-FFF2-40B4-BE49-F238E27FC236}">
                  <a16:creationId xmlns:a16="http://schemas.microsoft.com/office/drawing/2014/main" id="{E1FE466C-51D2-434D-AB47-2C2DBB4B5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350" y="4343568"/>
              <a:ext cx="1003699" cy="962244"/>
              <a:chOff x="-13511" y="4124322"/>
              <a:chExt cx="1003699" cy="962244"/>
            </a:xfrm>
          </p:grpSpPr>
          <p:grpSp>
            <p:nvGrpSpPr>
              <p:cNvPr id="15526" name="Group 3">
                <a:extLst>
                  <a:ext uri="{FF2B5EF4-FFF2-40B4-BE49-F238E27FC236}">
                    <a16:creationId xmlns:a16="http://schemas.microsoft.com/office/drawing/2014/main" id="{1D9E914D-B1EE-46A9-A3BD-8AFDA7F881A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3511" y="4124322"/>
                <a:ext cx="1003699" cy="962244"/>
                <a:chOff x="1380" y="3678"/>
                <a:chExt cx="211" cy="202"/>
              </a:xfrm>
            </p:grpSpPr>
            <p:grpSp>
              <p:nvGrpSpPr>
                <p:cNvPr id="15528" name="Group 4">
                  <a:extLst>
                    <a:ext uri="{FF2B5EF4-FFF2-40B4-BE49-F238E27FC236}">
                      <a16:creationId xmlns:a16="http://schemas.microsoft.com/office/drawing/2014/main" id="{4D29248D-845C-4090-AC1C-74D3018FC2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32" name="Oval 5">
                    <a:extLst>
                      <a:ext uri="{FF2B5EF4-FFF2-40B4-BE49-F238E27FC236}">
                        <a16:creationId xmlns:a16="http://schemas.microsoft.com/office/drawing/2014/main" id="{AE4B55D9-0D98-444A-BAF2-99E94CCC6D7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33" name="Freeform 6">
                    <a:extLst>
                      <a:ext uri="{FF2B5EF4-FFF2-40B4-BE49-F238E27FC236}">
                        <a16:creationId xmlns:a16="http://schemas.microsoft.com/office/drawing/2014/main" id="{0B697E38-7FFB-4AC2-8314-B94F76A3A0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29" name="Group 7">
                  <a:extLst>
                    <a:ext uri="{FF2B5EF4-FFF2-40B4-BE49-F238E27FC236}">
                      <a16:creationId xmlns:a16="http://schemas.microsoft.com/office/drawing/2014/main" id="{BBED0694-9CB2-40DD-A755-4F75AAD961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30" name="Oval 8">
                    <a:extLst>
                      <a:ext uri="{FF2B5EF4-FFF2-40B4-BE49-F238E27FC236}">
                        <a16:creationId xmlns:a16="http://schemas.microsoft.com/office/drawing/2014/main" id="{2497DE9B-6CC0-433C-9553-CC164CC001B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31" name="Freeform 9">
                    <a:extLst>
                      <a:ext uri="{FF2B5EF4-FFF2-40B4-BE49-F238E27FC236}">
                        <a16:creationId xmlns:a16="http://schemas.microsoft.com/office/drawing/2014/main" id="{2BB6DB9F-83E0-41B2-AC15-55D20D2B29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27" name="TextBox 67">
                <a:extLst>
                  <a:ext uri="{FF2B5EF4-FFF2-40B4-BE49-F238E27FC236}">
                    <a16:creationId xmlns:a16="http://schemas.microsoft.com/office/drawing/2014/main" id="{498AC0F9-22AD-4B87-AE2E-941BA64CA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89" y="4351529"/>
                <a:ext cx="904699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TMA after bone marrow transplant</a:t>
                </a:r>
              </a:p>
            </p:txBody>
          </p:sp>
        </p:grpSp>
        <p:grpSp>
          <p:nvGrpSpPr>
            <p:cNvPr id="15424" name="Group 79">
              <a:extLst>
                <a:ext uri="{FF2B5EF4-FFF2-40B4-BE49-F238E27FC236}">
                  <a16:creationId xmlns:a16="http://schemas.microsoft.com/office/drawing/2014/main" id="{50DA7B6B-C68E-4C3D-9D10-D9D99B1EA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0218" y="5416351"/>
              <a:ext cx="1003699" cy="962244"/>
              <a:chOff x="240029" y="5256668"/>
              <a:chExt cx="1003699" cy="962244"/>
            </a:xfrm>
          </p:grpSpPr>
          <p:grpSp>
            <p:nvGrpSpPr>
              <p:cNvPr id="15518" name="Group 3">
                <a:extLst>
                  <a:ext uri="{FF2B5EF4-FFF2-40B4-BE49-F238E27FC236}">
                    <a16:creationId xmlns:a16="http://schemas.microsoft.com/office/drawing/2014/main" id="{8DE8AD3F-0A8D-4DBC-9BD1-0554A116812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40029" y="5256668"/>
                <a:ext cx="1003699" cy="962244"/>
                <a:chOff x="1380" y="3678"/>
                <a:chExt cx="211" cy="202"/>
              </a:xfrm>
            </p:grpSpPr>
            <p:grpSp>
              <p:nvGrpSpPr>
                <p:cNvPr id="15520" name="Group 4">
                  <a:extLst>
                    <a:ext uri="{FF2B5EF4-FFF2-40B4-BE49-F238E27FC236}">
                      <a16:creationId xmlns:a16="http://schemas.microsoft.com/office/drawing/2014/main" id="{BBF75ADD-9244-4C0F-ACC3-EE17B49E79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24" name="Oval 5">
                    <a:extLst>
                      <a:ext uri="{FF2B5EF4-FFF2-40B4-BE49-F238E27FC236}">
                        <a16:creationId xmlns:a16="http://schemas.microsoft.com/office/drawing/2014/main" id="{8B9C301B-3D03-4E05-ACB0-634F1CCE6D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25" name="Freeform 6">
                    <a:extLst>
                      <a:ext uri="{FF2B5EF4-FFF2-40B4-BE49-F238E27FC236}">
                        <a16:creationId xmlns:a16="http://schemas.microsoft.com/office/drawing/2014/main" id="{F7C3E100-1535-42EA-A5D7-073F23114A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21" name="Group 7">
                  <a:extLst>
                    <a:ext uri="{FF2B5EF4-FFF2-40B4-BE49-F238E27FC236}">
                      <a16:creationId xmlns:a16="http://schemas.microsoft.com/office/drawing/2014/main" id="{62AE74F7-496F-4C7F-9C8A-02CF5925E5C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22" name="Oval 8">
                    <a:extLst>
                      <a:ext uri="{FF2B5EF4-FFF2-40B4-BE49-F238E27FC236}">
                        <a16:creationId xmlns:a16="http://schemas.microsoft.com/office/drawing/2014/main" id="{32203F8F-949D-438D-8DE5-56DFACD518F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23" name="Freeform 9">
                    <a:extLst>
                      <a:ext uri="{FF2B5EF4-FFF2-40B4-BE49-F238E27FC236}">
                        <a16:creationId xmlns:a16="http://schemas.microsoft.com/office/drawing/2014/main" id="{F3BFD073-112A-47D6-B567-483DA5922A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19" name="TextBox 57">
                <a:extLst>
                  <a:ext uri="{FF2B5EF4-FFF2-40B4-BE49-F238E27FC236}">
                    <a16:creationId xmlns:a16="http://schemas.microsoft.com/office/drawing/2014/main" id="{0A10898D-C726-42E2-8F61-7DF6F93C4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25" y="5483875"/>
                <a:ext cx="821706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Drug induced TMA</a:t>
                </a:r>
              </a:p>
            </p:txBody>
          </p:sp>
        </p:grpSp>
        <p:grpSp>
          <p:nvGrpSpPr>
            <p:cNvPr id="15425" name="Group 99">
              <a:extLst>
                <a:ext uri="{FF2B5EF4-FFF2-40B4-BE49-F238E27FC236}">
                  <a16:creationId xmlns:a16="http://schemas.microsoft.com/office/drawing/2014/main" id="{F3F35C40-910C-4E46-A93A-FC6EEB09D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7026" y="3545400"/>
              <a:ext cx="1003699" cy="962244"/>
              <a:chOff x="1409469" y="3283745"/>
              <a:chExt cx="1003699" cy="962244"/>
            </a:xfrm>
          </p:grpSpPr>
          <p:grpSp>
            <p:nvGrpSpPr>
              <p:cNvPr id="15510" name="Group 3">
                <a:extLst>
                  <a:ext uri="{FF2B5EF4-FFF2-40B4-BE49-F238E27FC236}">
                    <a16:creationId xmlns:a16="http://schemas.microsoft.com/office/drawing/2014/main" id="{D21B96CD-1198-42CA-922B-DAB7772A0AE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09469" y="3283745"/>
                <a:ext cx="1003699" cy="962244"/>
                <a:chOff x="1380" y="3678"/>
                <a:chExt cx="211" cy="202"/>
              </a:xfrm>
            </p:grpSpPr>
            <p:grpSp>
              <p:nvGrpSpPr>
                <p:cNvPr id="15512" name="Group 4">
                  <a:extLst>
                    <a:ext uri="{FF2B5EF4-FFF2-40B4-BE49-F238E27FC236}">
                      <a16:creationId xmlns:a16="http://schemas.microsoft.com/office/drawing/2014/main" id="{B95ACD6A-ABDB-4D13-9A70-55472EB0AF0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516" name="Oval 5">
                    <a:extLst>
                      <a:ext uri="{FF2B5EF4-FFF2-40B4-BE49-F238E27FC236}">
                        <a16:creationId xmlns:a16="http://schemas.microsoft.com/office/drawing/2014/main" id="{3E90B956-D413-457E-9065-DF150DE1EB7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17" name="Freeform 6">
                    <a:extLst>
                      <a:ext uri="{FF2B5EF4-FFF2-40B4-BE49-F238E27FC236}">
                        <a16:creationId xmlns:a16="http://schemas.microsoft.com/office/drawing/2014/main" id="{3C7C94C3-9D78-41D1-9BBF-2E754B917B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513" name="Group 7">
                  <a:extLst>
                    <a:ext uri="{FF2B5EF4-FFF2-40B4-BE49-F238E27FC236}">
                      <a16:creationId xmlns:a16="http://schemas.microsoft.com/office/drawing/2014/main" id="{1303A9B9-ECBC-4130-801C-2C30823D503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514" name="Oval 8">
                    <a:extLst>
                      <a:ext uri="{FF2B5EF4-FFF2-40B4-BE49-F238E27FC236}">
                        <a16:creationId xmlns:a16="http://schemas.microsoft.com/office/drawing/2014/main" id="{ED2952D3-F276-46EF-90AF-2BCC3D4CB9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515" name="Freeform 9">
                    <a:extLst>
                      <a:ext uri="{FF2B5EF4-FFF2-40B4-BE49-F238E27FC236}">
                        <a16:creationId xmlns:a16="http://schemas.microsoft.com/office/drawing/2014/main" id="{974A14D0-1CA2-4177-AE22-F3D98F851A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511" name="TextBox 62">
                <a:extLst>
                  <a:ext uri="{FF2B5EF4-FFF2-40B4-BE49-F238E27FC236}">
                    <a16:creationId xmlns:a16="http://schemas.microsoft.com/office/drawing/2014/main" id="{5A77E723-2C20-4DD1-A275-74CC7D1A9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7923" y="3649451"/>
                <a:ext cx="96679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HELLP</a:t>
                </a:r>
              </a:p>
            </p:txBody>
          </p:sp>
        </p:grpSp>
        <p:grpSp>
          <p:nvGrpSpPr>
            <p:cNvPr id="15426" name="Group 218">
              <a:extLst>
                <a:ext uri="{FF2B5EF4-FFF2-40B4-BE49-F238E27FC236}">
                  <a16:creationId xmlns:a16="http://schemas.microsoft.com/office/drawing/2014/main" id="{19F68A5B-4AA0-47F1-B657-9B88BCEFD2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4537" y="4553552"/>
              <a:ext cx="1264420" cy="1149414"/>
              <a:chOff x="9814898" y="4158026"/>
              <a:chExt cx="1264420" cy="1149414"/>
            </a:xfrm>
          </p:grpSpPr>
          <p:grpSp>
            <p:nvGrpSpPr>
              <p:cNvPr id="15495" name="Group 217">
                <a:extLst>
                  <a:ext uri="{FF2B5EF4-FFF2-40B4-BE49-F238E27FC236}">
                    <a16:creationId xmlns:a16="http://schemas.microsoft.com/office/drawing/2014/main" id="{6EF41FFA-0543-45B3-9578-4D72DF2B22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4898" y="4161651"/>
                <a:ext cx="1003699" cy="962244"/>
                <a:chOff x="9814898" y="4161651"/>
                <a:chExt cx="1003699" cy="962244"/>
              </a:xfrm>
            </p:grpSpPr>
            <p:grpSp>
              <p:nvGrpSpPr>
                <p:cNvPr id="15502" name="Group 3">
                  <a:extLst>
                    <a:ext uri="{FF2B5EF4-FFF2-40B4-BE49-F238E27FC236}">
                      <a16:creationId xmlns:a16="http://schemas.microsoft.com/office/drawing/2014/main" id="{72DD3ACA-17F6-47B0-A7E5-1ADA9958E22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9814898" y="4161651"/>
                  <a:ext cx="1003699" cy="962244"/>
                  <a:chOff x="1380" y="3678"/>
                  <a:chExt cx="211" cy="202"/>
                </a:xfrm>
              </p:grpSpPr>
              <p:grpSp>
                <p:nvGrpSpPr>
                  <p:cNvPr id="15504" name="Group 4">
                    <a:extLst>
                      <a:ext uri="{FF2B5EF4-FFF2-40B4-BE49-F238E27FC236}">
                        <a16:creationId xmlns:a16="http://schemas.microsoft.com/office/drawing/2014/main" id="{9DF2EC08-15EE-4328-A568-FE4BDF04040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80" y="3678"/>
                    <a:ext cx="211" cy="202"/>
                    <a:chOff x="1383" y="3264"/>
                    <a:chExt cx="211" cy="202"/>
                  </a:xfrm>
                </p:grpSpPr>
                <p:sp>
                  <p:nvSpPr>
                    <p:cNvPr id="15508" name="Oval 5">
                      <a:extLst>
                        <a:ext uri="{FF2B5EF4-FFF2-40B4-BE49-F238E27FC236}">
                          <a16:creationId xmlns:a16="http://schemas.microsoft.com/office/drawing/2014/main" id="{CC3DFBE1-40D7-4C70-BA9F-50B093FCDF6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3264"/>
                      <a:ext cx="202" cy="20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509" name="Freeform 6">
                      <a:extLst>
                        <a:ext uri="{FF2B5EF4-FFF2-40B4-BE49-F238E27FC236}">
                          <a16:creationId xmlns:a16="http://schemas.microsoft.com/office/drawing/2014/main" id="{49B0098D-2CBA-4A92-8BF7-0454B1BB731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3" y="3278"/>
                      <a:ext cx="97" cy="135"/>
                    </a:xfrm>
                    <a:custGeom>
                      <a:avLst/>
                      <a:gdLst>
                        <a:gd name="T0" fmla="*/ 0 w 731"/>
                        <a:gd name="T1" fmla="*/ 0 h 1010"/>
                        <a:gd name="T2" fmla="*/ 0 w 731"/>
                        <a:gd name="T3" fmla="*/ 0 h 1010"/>
                        <a:gd name="T4" fmla="*/ 0 w 731"/>
                        <a:gd name="T5" fmla="*/ 0 h 101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31" h="1010">
                          <a:moveTo>
                            <a:pt x="731" y="0"/>
                          </a:moveTo>
                          <a:cubicBezTo>
                            <a:pt x="299" y="26"/>
                            <a:pt x="0" y="639"/>
                            <a:pt x="240" y="1010"/>
                          </a:cubicBezTo>
                          <a:cubicBezTo>
                            <a:pt x="94" y="584"/>
                            <a:pt x="306" y="134"/>
                            <a:pt x="73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505" name="Group 7">
                    <a:extLst>
                      <a:ext uri="{FF2B5EF4-FFF2-40B4-BE49-F238E27FC236}">
                        <a16:creationId xmlns:a16="http://schemas.microsoft.com/office/drawing/2014/main" id="{B5377F43-46C6-44AD-B26B-D23D4A5B081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 rot="-10147674">
                    <a:off x="1435" y="3728"/>
                    <a:ext cx="111" cy="111"/>
                    <a:chOff x="1383" y="3264"/>
                    <a:chExt cx="211" cy="202"/>
                  </a:xfrm>
                </p:grpSpPr>
                <p:sp>
                  <p:nvSpPr>
                    <p:cNvPr id="15506" name="Oval 8">
                      <a:extLst>
                        <a:ext uri="{FF2B5EF4-FFF2-40B4-BE49-F238E27FC236}">
                          <a16:creationId xmlns:a16="http://schemas.microsoft.com/office/drawing/2014/main" id="{27A4A5C4-C4C4-4FD0-A1B7-3D891A1F3C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3264"/>
                      <a:ext cx="202" cy="20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70000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507" name="Freeform 9">
                      <a:extLst>
                        <a:ext uri="{FF2B5EF4-FFF2-40B4-BE49-F238E27FC236}">
                          <a16:creationId xmlns:a16="http://schemas.microsoft.com/office/drawing/2014/main" id="{43F57D94-5C18-40E3-8767-3C333BFEDE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3" y="3278"/>
                      <a:ext cx="97" cy="135"/>
                    </a:xfrm>
                    <a:custGeom>
                      <a:avLst/>
                      <a:gdLst>
                        <a:gd name="T0" fmla="*/ 0 w 731"/>
                        <a:gd name="T1" fmla="*/ 0 h 1010"/>
                        <a:gd name="T2" fmla="*/ 0 w 731"/>
                        <a:gd name="T3" fmla="*/ 0 h 1010"/>
                        <a:gd name="T4" fmla="*/ 0 w 731"/>
                        <a:gd name="T5" fmla="*/ 0 h 101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31" h="1010">
                          <a:moveTo>
                            <a:pt x="731" y="0"/>
                          </a:moveTo>
                          <a:cubicBezTo>
                            <a:pt x="299" y="26"/>
                            <a:pt x="0" y="639"/>
                            <a:pt x="240" y="1010"/>
                          </a:cubicBezTo>
                          <a:cubicBezTo>
                            <a:pt x="94" y="584"/>
                            <a:pt x="306" y="134"/>
                            <a:pt x="73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503" name="TextBox 66">
                  <a:extLst>
                    <a:ext uri="{FF2B5EF4-FFF2-40B4-BE49-F238E27FC236}">
                      <a16:creationId xmlns:a16="http://schemas.microsoft.com/office/drawing/2014/main" id="{01D3FC2A-7316-42D2-BA42-FED54C809C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33352" y="4388858"/>
                  <a:ext cx="966790" cy="507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TMA with autoimmune</a:t>
                  </a: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conditions</a:t>
                  </a:r>
                </a:p>
              </p:txBody>
            </p:sp>
          </p:grpSp>
          <p:sp>
            <p:nvSpPr>
              <p:cNvPr id="106" name="Chord 105">
                <a:extLst>
                  <a:ext uri="{FF2B5EF4-FFF2-40B4-BE49-F238E27FC236}">
                    <a16:creationId xmlns:a16="http://schemas.microsoft.com/office/drawing/2014/main" id="{404D7CCF-BB32-4F20-BF6C-F5FDB7AAC9EA}"/>
                  </a:ext>
                </a:extLst>
              </p:cNvPr>
              <p:cNvSpPr/>
              <p:nvPr/>
            </p:nvSpPr>
            <p:spPr>
              <a:xfrm rot="16200000" flipH="1">
                <a:off x="10175101" y="4946988"/>
                <a:ext cx="287349" cy="433400"/>
              </a:xfrm>
              <a:prstGeom prst="chor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97" name="TextBox 100">
                <a:extLst>
                  <a:ext uri="{FF2B5EF4-FFF2-40B4-BE49-F238E27FC236}">
                    <a16:creationId xmlns:a16="http://schemas.microsoft.com/office/drawing/2014/main" id="{7BFC2335-5A45-48BE-A798-1D61AB74F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31934" y="5010323"/>
                <a:ext cx="42800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SLE</a:t>
                </a:r>
              </a:p>
            </p:txBody>
          </p:sp>
          <p:sp>
            <p:nvSpPr>
              <p:cNvPr id="99" name="Chord 98">
                <a:extLst>
                  <a:ext uri="{FF2B5EF4-FFF2-40B4-BE49-F238E27FC236}">
                    <a16:creationId xmlns:a16="http://schemas.microsoft.com/office/drawing/2014/main" id="{7E0CB363-03CA-4B0E-9180-AC3CDEFC190F}"/>
                  </a:ext>
                </a:extLst>
              </p:cNvPr>
              <p:cNvSpPr/>
              <p:nvPr/>
            </p:nvSpPr>
            <p:spPr>
              <a:xfrm rot="5400000">
                <a:off x="10720423" y="4614392"/>
                <a:ext cx="287349" cy="431813"/>
              </a:xfrm>
              <a:prstGeom prst="chor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99" name="TextBox 102">
                <a:extLst>
                  <a:ext uri="{FF2B5EF4-FFF2-40B4-BE49-F238E27FC236}">
                    <a16:creationId xmlns:a16="http://schemas.microsoft.com/office/drawing/2014/main" id="{31AF1390-B235-467D-A97D-3CA10014E0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09447" y="4686332"/>
                <a:ext cx="42800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SRC</a:t>
                </a:r>
              </a:p>
            </p:txBody>
          </p:sp>
          <p:sp>
            <p:nvSpPr>
              <p:cNvPr id="107" name="Chord 106">
                <a:extLst>
                  <a:ext uri="{FF2B5EF4-FFF2-40B4-BE49-F238E27FC236}">
                    <a16:creationId xmlns:a16="http://schemas.microsoft.com/office/drawing/2014/main" id="{4EC30D26-B8A0-4A56-B250-361E03238F4A}"/>
                  </a:ext>
                </a:extLst>
              </p:cNvPr>
              <p:cNvSpPr/>
              <p:nvPr/>
            </p:nvSpPr>
            <p:spPr>
              <a:xfrm rot="5400000">
                <a:off x="10586275" y="4096051"/>
                <a:ext cx="287349" cy="433401"/>
              </a:xfrm>
              <a:prstGeom prst="chor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01" name="TextBox 101">
                <a:extLst>
                  <a:ext uri="{FF2B5EF4-FFF2-40B4-BE49-F238E27FC236}">
                    <a16:creationId xmlns:a16="http://schemas.microsoft.com/office/drawing/2014/main" id="{239DC95E-23F8-4FA6-B73B-968E37665E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3410" y="4158026"/>
                <a:ext cx="519325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CAPS</a:t>
                </a:r>
              </a:p>
            </p:txBody>
          </p:sp>
        </p:grpSp>
        <p:grpSp>
          <p:nvGrpSpPr>
            <p:cNvPr id="15427" name="Group 226">
              <a:extLst>
                <a:ext uri="{FF2B5EF4-FFF2-40B4-BE49-F238E27FC236}">
                  <a16:creationId xmlns:a16="http://schemas.microsoft.com/office/drawing/2014/main" id="{E888E41B-056E-44AA-B607-1A37372A6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0506" y="4276878"/>
              <a:ext cx="1003699" cy="962244"/>
              <a:chOff x="9764213" y="4161651"/>
              <a:chExt cx="1003699" cy="962244"/>
            </a:xfrm>
          </p:grpSpPr>
          <p:grpSp>
            <p:nvGrpSpPr>
              <p:cNvPr id="15487" name="Group 3">
                <a:extLst>
                  <a:ext uri="{FF2B5EF4-FFF2-40B4-BE49-F238E27FC236}">
                    <a16:creationId xmlns:a16="http://schemas.microsoft.com/office/drawing/2014/main" id="{7192D8FB-06F9-46DA-B171-3B0AC72669C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764213" y="4161651"/>
                <a:ext cx="1003699" cy="962244"/>
                <a:chOff x="1380" y="3678"/>
                <a:chExt cx="211" cy="202"/>
              </a:xfrm>
            </p:grpSpPr>
            <p:grpSp>
              <p:nvGrpSpPr>
                <p:cNvPr id="15489" name="Group 4">
                  <a:extLst>
                    <a:ext uri="{FF2B5EF4-FFF2-40B4-BE49-F238E27FC236}">
                      <a16:creationId xmlns:a16="http://schemas.microsoft.com/office/drawing/2014/main" id="{46C047B1-FA44-4218-8B57-EE319F18F1A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93" name="Oval 5">
                    <a:extLst>
                      <a:ext uri="{FF2B5EF4-FFF2-40B4-BE49-F238E27FC236}">
                        <a16:creationId xmlns:a16="http://schemas.microsoft.com/office/drawing/2014/main" id="{93912D2E-3CD7-4C88-B82F-FC088B10B9F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94" name="Freeform 6">
                    <a:extLst>
                      <a:ext uri="{FF2B5EF4-FFF2-40B4-BE49-F238E27FC236}">
                        <a16:creationId xmlns:a16="http://schemas.microsoft.com/office/drawing/2014/main" id="{8D5A11D3-E74F-47D7-B477-02C7DC702F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90" name="Group 7">
                  <a:extLst>
                    <a:ext uri="{FF2B5EF4-FFF2-40B4-BE49-F238E27FC236}">
                      <a16:creationId xmlns:a16="http://schemas.microsoft.com/office/drawing/2014/main" id="{60CE63B8-CBF3-40BA-A887-3D29A354042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91" name="Oval 8">
                    <a:extLst>
                      <a:ext uri="{FF2B5EF4-FFF2-40B4-BE49-F238E27FC236}">
                        <a16:creationId xmlns:a16="http://schemas.microsoft.com/office/drawing/2014/main" id="{BC302679-DF33-4E1B-9647-882AA47F02D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92" name="Freeform 9">
                    <a:extLst>
                      <a:ext uri="{FF2B5EF4-FFF2-40B4-BE49-F238E27FC236}">
                        <a16:creationId xmlns:a16="http://schemas.microsoft.com/office/drawing/2014/main" id="{E2B2FFB7-4BA5-4EA0-98BD-5D707DEA27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88" name="TextBox 60">
                <a:extLst>
                  <a:ext uri="{FF2B5EF4-FFF2-40B4-BE49-F238E27FC236}">
                    <a16:creationId xmlns:a16="http://schemas.microsoft.com/office/drawing/2014/main" id="{81BF810E-5272-435F-B36C-BEB72D2C2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2667" y="4388858"/>
                <a:ext cx="96679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TMA with severe hypertension</a:t>
                </a:r>
              </a:p>
            </p:txBody>
          </p:sp>
        </p:grpSp>
        <p:grpSp>
          <p:nvGrpSpPr>
            <p:cNvPr id="15428" name="Group 234">
              <a:extLst>
                <a:ext uri="{FF2B5EF4-FFF2-40B4-BE49-F238E27FC236}">
                  <a16:creationId xmlns:a16="http://schemas.microsoft.com/office/drawing/2014/main" id="{8FD652AB-4BD3-4437-A834-CBF401DE1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6123" y="5810665"/>
              <a:ext cx="1003699" cy="962244"/>
              <a:chOff x="9782363" y="4161651"/>
              <a:chExt cx="1003699" cy="962244"/>
            </a:xfrm>
          </p:grpSpPr>
          <p:grpSp>
            <p:nvGrpSpPr>
              <p:cNvPr id="15479" name="Group 3">
                <a:extLst>
                  <a:ext uri="{FF2B5EF4-FFF2-40B4-BE49-F238E27FC236}">
                    <a16:creationId xmlns:a16="http://schemas.microsoft.com/office/drawing/2014/main" id="{7B83FC2D-0A34-4D6F-BBC1-0B8A959630A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782363" y="4161651"/>
                <a:ext cx="1003699" cy="962244"/>
                <a:chOff x="1380" y="3678"/>
                <a:chExt cx="211" cy="202"/>
              </a:xfrm>
            </p:grpSpPr>
            <p:grpSp>
              <p:nvGrpSpPr>
                <p:cNvPr id="15481" name="Group 4">
                  <a:extLst>
                    <a:ext uri="{FF2B5EF4-FFF2-40B4-BE49-F238E27FC236}">
                      <a16:creationId xmlns:a16="http://schemas.microsoft.com/office/drawing/2014/main" id="{30E086E9-322F-4F88-BDCA-8B0355AD19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85" name="Oval 5">
                    <a:extLst>
                      <a:ext uri="{FF2B5EF4-FFF2-40B4-BE49-F238E27FC236}">
                        <a16:creationId xmlns:a16="http://schemas.microsoft.com/office/drawing/2014/main" id="{4C0ABF7E-05DB-4C82-90AA-6A19AB9D307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86" name="Freeform 6">
                    <a:extLst>
                      <a:ext uri="{FF2B5EF4-FFF2-40B4-BE49-F238E27FC236}">
                        <a16:creationId xmlns:a16="http://schemas.microsoft.com/office/drawing/2014/main" id="{8E6307A9-E0BB-4ADC-8AA7-916066CBA1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82" name="Group 7">
                  <a:extLst>
                    <a:ext uri="{FF2B5EF4-FFF2-40B4-BE49-F238E27FC236}">
                      <a16:creationId xmlns:a16="http://schemas.microsoft.com/office/drawing/2014/main" id="{D1145AFC-BEDB-466D-94CF-98C633EB2D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83" name="Oval 8">
                    <a:extLst>
                      <a:ext uri="{FF2B5EF4-FFF2-40B4-BE49-F238E27FC236}">
                        <a16:creationId xmlns:a16="http://schemas.microsoft.com/office/drawing/2014/main" id="{48B34B9A-8260-42CA-B542-4127BCF311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84" name="Freeform 9">
                    <a:extLst>
                      <a:ext uri="{FF2B5EF4-FFF2-40B4-BE49-F238E27FC236}">
                        <a16:creationId xmlns:a16="http://schemas.microsoft.com/office/drawing/2014/main" id="{46DCE41D-311F-465C-9A7B-12126196E3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80" name="TextBox 64">
                <a:extLst>
                  <a:ext uri="{FF2B5EF4-FFF2-40B4-BE49-F238E27FC236}">
                    <a16:creationId xmlns:a16="http://schemas.microsoft.com/office/drawing/2014/main" id="{E96007EA-4385-45BF-8173-34BA4EE38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0817" y="4388858"/>
                <a:ext cx="96679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Malignancy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associated TMA</a:t>
                </a:r>
              </a:p>
            </p:txBody>
          </p:sp>
        </p:grpSp>
        <p:grpSp>
          <p:nvGrpSpPr>
            <p:cNvPr id="15429" name="Group 242">
              <a:extLst>
                <a:ext uri="{FF2B5EF4-FFF2-40B4-BE49-F238E27FC236}">
                  <a16:creationId xmlns:a16="http://schemas.microsoft.com/office/drawing/2014/main" id="{9E9CA91C-5B3F-45CD-8119-C9C12481F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5924" y="3443348"/>
              <a:ext cx="1003699" cy="962244"/>
              <a:chOff x="9775202" y="4161651"/>
              <a:chExt cx="1003699" cy="962244"/>
            </a:xfrm>
          </p:grpSpPr>
          <p:grpSp>
            <p:nvGrpSpPr>
              <p:cNvPr id="15471" name="Group 3">
                <a:extLst>
                  <a:ext uri="{FF2B5EF4-FFF2-40B4-BE49-F238E27FC236}">
                    <a16:creationId xmlns:a16="http://schemas.microsoft.com/office/drawing/2014/main" id="{A63AD7F3-33BE-491E-97EF-C98EF12D228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775202" y="4161651"/>
                <a:ext cx="1003699" cy="962244"/>
                <a:chOff x="1380" y="3678"/>
                <a:chExt cx="211" cy="202"/>
              </a:xfrm>
            </p:grpSpPr>
            <p:grpSp>
              <p:nvGrpSpPr>
                <p:cNvPr id="15473" name="Group 4">
                  <a:extLst>
                    <a:ext uri="{FF2B5EF4-FFF2-40B4-BE49-F238E27FC236}">
                      <a16:creationId xmlns:a16="http://schemas.microsoft.com/office/drawing/2014/main" id="{DED2E0C1-41C1-4C2B-9829-A8C2516B84B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77" name="Oval 5">
                    <a:extLst>
                      <a:ext uri="{FF2B5EF4-FFF2-40B4-BE49-F238E27FC236}">
                        <a16:creationId xmlns:a16="http://schemas.microsoft.com/office/drawing/2014/main" id="{7F11957F-3237-429D-96DE-A8A54B8AEAB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78" name="Freeform 6">
                    <a:extLst>
                      <a:ext uri="{FF2B5EF4-FFF2-40B4-BE49-F238E27FC236}">
                        <a16:creationId xmlns:a16="http://schemas.microsoft.com/office/drawing/2014/main" id="{D8802E59-8DBB-4642-BA7E-DE70D186D7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74" name="Group 7">
                  <a:extLst>
                    <a:ext uri="{FF2B5EF4-FFF2-40B4-BE49-F238E27FC236}">
                      <a16:creationId xmlns:a16="http://schemas.microsoft.com/office/drawing/2014/main" id="{DE829A86-AFA3-44BB-824A-9F8F1B157E2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75" name="Oval 8">
                    <a:extLst>
                      <a:ext uri="{FF2B5EF4-FFF2-40B4-BE49-F238E27FC236}">
                        <a16:creationId xmlns:a16="http://schemas.microsoft.com/office/drawing/2014/main" id="{A616D931-0950-49EB-A8A0-05CD48975D2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76" name="Freeform 9">
                    <a:extLst>
                      <a:ext uri="{FF2B5EF4-FFF2-40B4-BE49-F238E27FC236}">
                        <a16:creationId xmlns:a16="http://schemas.microsoft.com/office/drawing/2014/main" id="{B67C507F-4D23-4EA6-B79E-E4969DCB54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72" name="TextBox 93">
                <a:extLst>
                  <a:ext uri="{FF2B5EF4-FFF2-40B4-BE49-F238E27FC236}">
                    <a16:creationId xmlns:a16="http://schemas.microsoft.com/office/drawing/2014/main" id="{A6952AC6-BA9E-44AB-9A86-2DAC82747D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4989" y="4458107"/>
                <a:ext cx="8241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Other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infections</a:t>
                </a:r>
              </a:p>
            </p:txBody>
          </p:sp>
        </p:grpSp>
        <p:grpSp>
          <p:nvGrpSpPr>
            <p:cNvPr id="15430" name="Group 250">
              <a:extLst>
                <a:ext uri="{FF2B5EF4-FFF2-40B4-BE49-F238E27FC236}">
                  <a16:creationId xmlns:a16="http://schemas.microsoft.com/office/drawing/2014/main" id="{BE3AC3E9-C2D8-4E28-879D-B9DAC3A7D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830" y="4712941"/>
              <a:ext cx="1003699" cy="962244"/>
              <a:chOff x="9926173" y="5510584"/>
              <a:chExt cx="1003699" cy="962244"/>
            </a:xfrm>
          </p:grpSpPr>
          <p:grpSp>
            <p:nvGrpSpPr>
              <p:cNvPr id="15463" name="Group 3">
                <a:extLst>
                  <a:ext uri="{FF2B5EF4-FFF2-40B4-BE49-F238E27FC236}">
                    <a16:creationId xmlns:a16="http://schemas.microsoft.com/office/drawing/2014/main" id="{67D47DF3-A54E-473E-9868-588BD1501F0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9926173" y="5510584"/>
                <a:ext cx="1003699" cy="962244"/>
                <a:chOff x="1380" y="3678"/>
                <a:chExt cx="211" cy="202"/>
              </a:xfrm>
            </p:grpSpPr>
            <p:grpSp>
              <p:nvGrpSpPr>
                <p:cNvPr id="15465" name="Group 4">
                  <a:extLst>
                    <a:ext uri="{FF2B5EF4-FFF2-40B4-BE49-F238E27FC236}">
                      <a16:creationId xmlns:a16="http://schemas.microsoft.com/office/drawing/2014/main" id="{ED12EC6C-A0FE-469E-A6A2-185336C286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69" name="Oval 5">
                    <a:extLst>
                      <a:ext uri="{FF2B5EF4-FFF2-40B4-BE49-F238E27FC236}">
                        <a16:creationId xmlns:a16="http://schemas.microsoft.com/office/drawing/2014/main" id="{3F3C843C-7F56-48D6-8B8A-60E31FBFFE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70" name="Freeform 6">
                    <a:extLst>
                      <a:ext uri="{FF2B5EF4-FFF2-40B4-BE49-F238E27FC236}">
                        <a16:creationId xmlns:a16="http://schemas.microsoft.com/office/drawing/2014/main" id="{B9440F70-11A9-4ACE-822F-D768059EC9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66" name="Group 7">
                  <a:extLst>
                    <a:ext uri="{FF2B5EF4-FFF2-40B4-BE49-F238E27FC236}">
                      <a16:creationId xmlns:a16="http://schemas.microsoft.com/office/drawing/2014/main" id="{91E88CE8-51AC-4AD3-B3D0-9B4BA1B666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67" name="Oval 8">
                    <a:extLst>
                      <a:ext uri="{FF2B5EF4-FFF2-40B4-BE49-F238E27FC236}">
                        <a16:creationId xmlns:a16="http://schemas.microsoft.com/office/drawing/2014/main" id="{6A009F1C-4AC3-4F72-974C-3A5739FE8FC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68" name="Freeform 9">
                    <a:extLst>
                      <a:ext uri="{FF2B5EF4-FFF2-40B4-BE49-F238E27FC236}">
                        <a16:creationId xmlns:a16="http://schemas.microsoft.com/office/drawing/2014/main" id="{AE2B8E38-4E48-4167-9DBA-4DBB756A60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64" name="TextBox 63">
                <a:extLst>
                  <a:ext uri="{FF2B5EF4-FFF2-40B4-BE49-F238E27FC236}">
                    <a16:creationId xmlns:a16="http://schemas.microsoft.com/office/drawing/2014/main" id="{8CF608B4-9436-4D1A-849F-9FD68A43B5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4627" y="5737791"/>
                <a:ext cx="966790" cy="507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HIV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associated TMA</a:t>
                </a:r>
              </a:p>
            </p:txBody>
          </p:sp>
        </p:grpSp>
        <p:grpSp>
          <p:nvGrpSpPr>
            <p:cNvPr id="15431" name="Group 258">
              <a:extLst>
                <a:ext uri="{FF2B5EF4-FFF2-40B4-BE49-F238E27FC236}">
                  <a16:creationId xmlns:a16="http://schemas.microsoft.com/office/drawing/2014/main" id="{B84E0BD8-97DD-442C-BC01-06560F75B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2938" y="4847223"/>
              <a:ext cx="1053451" cy="962244"/>
              <a:chOff x="5192802" y="4435543"/>
              <a:chExt cx="1053451" cy="962244"/>
            </a:xfrm>
          </p:grpSpPr>
          <p:grpSp>
            <p:nvGrpSpPr>
              <p:cNvPr id="15455" name="Group 3">
                <a:extLst>
                  <a:ext uri="{FF2B5EF4-FFF2-40B4-BE49-F238E27FC236}">
                    <a16:creationId xmlns:a16="http://schemas.microsoft.com/office/drawing/2014/main" id="{31CB63DC-5792-42C9-A9B0-E72816C37A0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92802" y="4435543"/>
                <a:ext cx="1003699" cy="962244"/>
                <a:chOff x="1380" y="3678"/>
                <a:chExt cx="211" cy="202"/>
              </a:xfrm>
            </p:grpSpPr>
            <p:grpSp>
              <p:nvGrpSpPr>
                <p:cNvPr id="15457" name="Group 4">
                  <a:extLst>
                    <a:ext uri="{FF2B5EF4-FFF2-40B4-BE49-F238E27FC236}">
                      <a16:creationId xmlns:a16="http://schemas.microsoft.com/office/drawing/2014/main" id="{9030AC5D-4449-4819-82EA-1FD04E9A601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61" name="Oval 5">
                    <a:extLst>
                      <a:ext uri="{FF2B5EF4-FFF2-40B4-BE49-F238E27FC236}">
                        <a16:creationId xmlns:a16="http://schemas.microsoft.com/office/drawing/2014/main" id="{446C193A-5DD0-4E8D-8818-EEFE58319C0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62" name="Freeform 6">
                    <a:extLst>
                      <a:ext uri="{FF2B5EF4-FFF2-40B4-BE49-F238E27FC236}">
                        <a16:creationId xmlns:a16="http://schemas.microsoft.com/office/drawing/2014/main" id="{5EFC1026-B72B-4079-A99B-01AC9186B4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58" name="Group 7">
                  <a:extLst>
                    <a:ext uri="{FF2B5EF4-FFF2-40B4-BE49-F238E27FC236}">
                      <a16:creationId xmlns:a16="http://schemas.microsoft.com/office/drawing/2014/main" id="{565A1443-C549-4B7E-AD1F-C0FE325825D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59" name="Oval 8">
                    <a:extLst>
                      <a:ext uri="{FF2B5EF4-FFF2-40B4-BE49-F238E27FC236}">
                        <a16:creationId xmlns:a16="http://schemas.microsoft.com/office/drawing/2014/main" id="{135C7BE5-84FA-4CE9-9865-BC9BB008AF3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60" name="Freeform 9">
                    <a:extLst>
                      <a:ext uri="{FF2B5EF4-FFF2-40B4-BE49-F238E27FC236}">
                        <a16:creationId xmlns:a16="http://schemas.microsoft.com/office/drawing/2014/main" id="{F977C6E4-91D5-417E-927C-1CA36D34F5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56" name="TextBox 18">
                <a:extLst>
                  <a:ext uri="{FF2B5EF4-FFF2-40B4-BE49-F238E27FC236}">
                    <a16:creationId xmlns:a16="http://schemas.microsoft.com/office/drawing/2014/main" id="{B16AE447-7778-4270-B87B-DA87C08B7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7244" y="4759158"/>
                <a:ext cx="10090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Pneumococcal HUS</a:t>
                </a:r>
              </a:p>
            </p:txBody>
          </p:sp>
        </p:grpSp>
        <p:grpSp>
          <p:nvGrpSpPr>
            <p:cNvPr id="15432" name="Group 266">
              <a:extLst>
                <a:ext uri="{FF2B5EF4-FFF2-40B4-BE49-F238E27FC236}">
                  <a16:creationId xmlns:a16="http://schemas.microsoft.com/office/drawing/2014/main" id="{B062A44E-B1C2-48E3-9C02-92C7C3E204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4129" y="5762321"/>
              <a:ext cx="1003699" cy="962244"/>
              <a:chOff x="6239426" y="3272974"/>
              <a:chExt cx="1003699" cy="962244"/>
            </a:xfrm>
          </p:grpSpPr>
          <p:grpSp>
            <p:nvGrpSpPr>
              <p:cNvPr id="15447" name="Group 3">
                <a:extLst>
                  <a:ext uri="{FF2B5EF4-FFF2-40B4-BE49-F238E27FC236}">
                    <a16:creationId xmlns:a16="http://schemas.microsoft.com/office/drawing/2014/main" id="{4F2F1AB7-AE3F-49BD-BE0C-4240B8CCFDC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39426" y="3272974"/>
                <a:ext cx="1003699" cy="962244"/>
                <a:chOff x="1380" y="3678"/>
                <a:chExt cx="211" cy="202"/>
              </a:xfrm>
            </p:grpSpPr>
            <p:grpSp>
              <p:nvGrpSpPr>
                <p:cNvPr id="15449" name="Group 4">
                  <a:extLst>
                    <a:ext uri="{FF2B5EF4-FFF2-40B4-BE49-F238E27FC236}">
                      <a16:creationId xmlns:a16="http://schemas.microsoft.com/office/drawing/2014/main" id="{CB7CCCE0-521B-4172-A4F9-CDB82C2D10F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380" y="3678"/>
                  <a:ext cx="211" cy="202"/>
                  <a:chOff x="1383" y="3264"/>
                  <a:chExt cx="211" cy="202"/>
                </a:xfrm>
              </p:grpSpPr>
              <p:sp>
                <p:nvSpPr>
                  <p:cNvPr id="15453" name="Oval 5">
                    <a:extLst>
                      <a:ext uri="{FF2B5EF4-FFF2-40B4-BE49-F238E27FC236}">
                        <a16:creationId xmlns:a16="http://schemas.microsoft.com/office/drawing/2014/main" id="{3868A4F7-7B88-4DB7-A108-99075D4787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54" name="Freeform 6">
                    <a:extLst>
                      <a:ext uri="{FF2B5EF4-FFF2-40B4-BE49-F238E27FC236}">
                        <a16:creationId xmlns:a16="http://schemas.microsoft.com/office/drawing/2014/main" id="{1DDA04A7-0A8F-4F05-8CA9-867F28B4C9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5450" name="Group 7">
                  <a:extLst>
                    <a:ext uri="{FF2B5EF4-FFF2-40B4-BE49-F238E27FC236}">
                      <a16:creationId xmlns:a16="http://schemas.microsoft.com/office/drawing/2014/main" id="{755709D6-C0BD-4968-B378-FCAB285596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-10147674">
                  <a:off x="1435" y="3728"/>
                  <a:ext cx="111" cy="111"/>
                  <a:chOff x="1383" y="3264"/>
                  <a:chExt cx="211" cy="202"/>
                </a:xfrm>
              </p:grpSpPr>
              <p:sp>
                <p:nvSpPr>
                  <p:cNvPr id="15451" name="Oval 8">
                    <a:extLst>
                      <a:ext uri="{FF2B5EF4-FFF2-40B4-BE49-F238E27FC236}">
                        <a16:creationId xmlns:a16="http://schemas.microsoft.com/office/drawing/2014/main" id="{3F9F8844-0947-46D2-8CC3-91161952424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3264"/>
                    <a:ext cx="202" cy="20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70000"/>
                      </a:gs>
                      <a:gs pos="100000">
                        <a:srgbClr val="CC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52" name="Freeform 9">
                    <a:extLst>
                      <a:ext uri="{FF2B5EF4-FFF2-40B4-BE49-F238E27FC236}">
                        <a16:creationId xmlns:a16="http://schemas.microsoft.com/office/drawing/2014/main" id="{36E7A42A-1EDC-4CE6-A4F6-E6B7498C5A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383" y="3278"/>
                    <a:ext cx="97" cy="135"/>
                  </a:xfrm>
                  <a:custGeom>
                    <a:avLst/>
                    <a:gdLst>
                      <a:gd name="T0" fmla="*/ 0 w 731"/>
                      <a:gd name="T1" fmla="*/ 0 h 1010"/>
                      <a:gd name="T2" fmla="*/ 0 w 731"/>
                      <a:gd name="T3" fmla="*/ 0 h 1010"/>
                      <a:gd name="T4" fmla="*/ 0 w 731"/>
                      <a:gd name="T5" fmla="*/ 0 h 101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31" h="1010">
                        <a:moveTo>
                          <a:pt x="731" y="0"/>
                        </a:moveTo>
                        <a:cubicBezTo>
                          <a:pt x="299" y="26"/>
                          <a:pt x="0" y="639"/>
                          <a:pt x="240" y="1010"/>
                        </a:cubicBezTo>
                        <a:cubicBezTo>
                          <a:pt x="94" y="584"/>
                          <a:pt x="306" y="134"/>
                          <a:pt x="73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448" name="TextBox 51">
                <a:extLst>
                  <a:ext uri="{FF2B5EF4-FFF2-40B4-BE49-F238E27FC236}">
                    <a16:creationId xmlns:a16="http://schemas.microsoft.com/office/drawing/2014/main" id="{0F4B3780-82E6-4B9D-81B6-6153CF37B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3223" y="3569430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STEC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HUS</a:t>
                </a:r>
              </a:p>
            </p:txBody>
          </p:sp>
        </p:grpSp>
        <p:grpSp>
          <p:nvGrpSpPr>
            <p:cNvPr id="15433" name="Group 8">
              <a:extLst>
                <a:ext uri="{FF2B5EF4-FFF2-40B4-BE49-F238E27FC236}">
                  <a16:creationId xmlns:a16="http://schemas.microsoft.com/office/drawing/2014/main" id="{2DBE7390-9731-4EE6-9B02-D00488501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930" y="5435280"/>
              <a:ext cx="1357089" cy="1157485"/>
              <a:chOff x="3212930" y="5435280"/>
              <a:chExt cx="1357089" cy="1157485"/>
            </a:xfrm>
          </p:grpSpPr>
          <p:grpSp>
            <p:nvGrpSpPr>
              <p:cNvPr id="15434" name="Group 208">
                <a:extLst>
                  <a:ext uri="{FF2B5EF4-FFF2-40B4-BE49-F238E27FC236}">
                    <a16:creationId xmlns:a16="http://schemas.microsoft.com/office/drawing/2014/main" id="{55156403-E7BB-41F7-AE0F-97CB09CAF0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2930" y="5630521"/>
                <a:ext cx="1003699" cy="962244"/>
                <a:chOff x="10033731" y="3608272"/>
                <a:chExt cx="1003699" cy="962244"/>
              </a:xfrm>
            </p:grpSpPr>
            <p:grpSp>
              <p:nvGrpSpPr>
                <p:cNvPr id="15439" name="Group 3">
                  <a:extLst>
                    <a:ext uri="{FF2B5EF4-FFF2-40B4-BE49-F238E27FC236}">
                      <a16:creationId xmlns:a16="http://schemas.microsoft.com/office/drawing/2014/main" id="{04B6FE34-C080-4F95-AFF3-D7C390949A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0033731" y="3608272"/>
                  <a:ext cx="1003699" cy="962244"/>
                  <a:chOff x="1380" y="3678"/>
                  <a:chExt cx="211" cy="202"/>
                </a:xfrm>
              </p:grpSpPr>
              <p:grpSp>
                <p:nvGrpSpPr>
                  <p:cNvPr id="15441" name="Group 4">
                    <a:extLst>
                      <a:ext uri="{FF2B5EF4-FFF2-40B4-BE49-F238E27FC236}">
                        <a16:creationId xmlns:a16="http://schemas.microsoft.com/office/drawing/2014/main" id="{F259523E-D342-400E-A5B6-4564D05931A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80" y="3678"/>
                    <a:ext cx="211" cy="202"/>
                    <a:chOff x="1383" y="3264"/>
                    <a:chExt cx="211" cy="202"/>
                  </a:xfrm>
                </p:grpSpPr>
                <p:sp>
                  <p:nvSpPr>
                    <p:cNvPr id="15445" name="Oval 5">
                      <a:extLst>
                        <a:ext uri="{FF2B5EF4-FFF2-40B4-BE49-F238E27FC236}">
                          <a16:creationId xmlns:a16="http://schemas.microsoft.com/office/drawing/2014/main" id="{56335F37-ED52-4F24-8D3A-4ACF508093F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3264"/>
                      <a:ext cx="202" cy="20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46" name="Freeform 6">
                      <a:extLst>
                        <a:ext uri="{FF2B5EF4-FFF2-40B4-BE49-F238E27FC236}">
                          <a16:creationId xmlns:a16="http://schemas.microsoft.com/office/drawing/2014/main" id="{07E32B88-179D-4543-B2F3-F704B5125A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3" y="3278"/>
                      <a:ext cx="97" cy="135"/>
                    </a:xfrm>
                    <a:custGeom>
                      <a:avLst/>
                      <a:gdLst>
                        <a:gd name="T0" fmla="*/ 0 w 731"/>
                        <a:gd name="T1" fmla="*/ 0 h 1010"/>
                        <a:gd name="T2" fmla="*/ 0 w 731"/>
                        <a:gd name="T3" fmla="*/ 0 h 1010"/>
                        <a:gd name="T4" fmla="*/ 0 w 731"/>
                        <a:gd name="T5" fmla="*/ 0 h 101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31" h="1010">
                          <a:moveTo>
                            <a:pt x="731" y="0"/>
                          </a:moveTo>
                          <a:cubicBezTo>
                            <a:pt x="299" y="26"/>
                            <a:pt x="0" y="639"/>
                            <a:pt x="240" y="1010"/>
                          </a:cubicBezTo>
                          <a:cubicBezTo>
                            <a:pt x="94" y="584"/>
                            <a:pt x="306" y="134"/>
                            <a:pt x="73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5442" name="Group 7">
                    <a:extLst>
                      <a:ext uri="{FF2B5EF4-FFF2-40B4-BE49-F238E27FC236}">
                        <a16:creationId xmlns:a16="http://schemas.microsoft.com/office/drawing/2014/main" id="{D8E8F30D-BF4E-4D77-ADD3-AFFDC9EC5AA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 rot="-10147674">
                    <a:off x="1435" y="3728"/>
                    <a:ext cx="111" cy="111"/>
                    <a:chOff x="1383" y="3264"/>
                    <a:chExt cx="211" cy="202"/>
                  </a:xfrm>
                </p:grpSpPr>
                <p:sp>
                  <p:nvSpPr>
                    <p:cNvPr id="15443" name="Oval 8">
                      <a:extLst>
                        <a:ext uri="{FF2B5EF4-FFF2-40B4-BE49-F238E27FC236}">
                          <a16:creationId xmlns:a16="http://schemas.microsoft.com/office/drawing/2014/main" id="{B41059E3-4755-4212-9A18-A256FE77BB0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92" y="3264"/>
                      <a:ext cx="202" cy="20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70000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444" name="Freeform 9">
                      <a:extLst>
                        <a:ext uri="{FF2B5EF4-FFF2-40B4-BE49-F238E27FC236}">
                          <a16:creationId xmlns:a16="http://schemas.microsoft.com/office/drawing/2014/main" id="{548EFB7F-BDE4-4DAA-A16F-F912443A972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3" y="3278"/>
                      <a:ext cx="97" cy="135"/>
                    </a:xfrm>
                    <a:custGeom>
                      <a:avLst/>
                      <a:gdLst>
                        <a:gd name="T0" fmla="*/ 0 w 731"/>
                        <a:gd name="T1" fmla="*/ 0 h 1010"/>
                        <a:gd name="T2" fmla="*/ 0 w 731"/>
                        <a:gd name="T3" fmla="*/ 0 h 1010"/>
                        <a:gd name="T4" fmla="*/ 0 w 731"/>
                        <a:gd name="T5" fmla="*/ 0 h 101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731" h="1010">
                          <a:moveTo>
                            <a:pt x="731" y="0"/>
                          </a:moveTo>
                          <a:cubicBezTo>
                            <a:pt x="299" y="26"/>
                            <a:pt x="0" y="639"/>
                            <a:pt x="240" y="1010"/>
                          </a:cubicBezTo>
                          <a:cubicBezTo>
                            <a:pt x="94" y="584"/>
                            <a:pt x="306" y="134"/>
                            <a:pt x="73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440" name="TextBox 65">
                  <a:extLst>
                    <a:ext uri="{FF2B5EF4-FFF2-40B4-BE49-F238E27FC236}">
                      <a16:creationId xmlns:a16="http://schemas.microsoft.com/office/drawing/2014/main" id="{EF58227B-6A09-486F-943B-DD009D80EA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63409" y="3835479"/>
                  <a:ext cx="944343" cy="5078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9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TMA with glomerular diseases</a:t>
                  </a:r>
                </a:p>
              </p:txBody>
            </p:sp>
          </p:grpSp>
          <p:sp>
            <p:nvSpPr>
              <p:cNvPr id="15435" name="TextBox 113">
                <a:extLst>
                  <a:ext uri="{FF2B5EF4-FFF2-40B4-BE49-F238E27FC236}">
                    <a16:creationId xmlns:a16="http://schemas.microsoft.com/office/drawing/2014/main" id="{70D8F2F8-DA18-45BB-ABC5-CE88DE890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2769" y="5435280"/>
                <a:ext cx="54807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IgAN</a:t>
                </a:r>
              </a:p>
            </p:txBody>
          </p:sp>
          <p:sp>
            <p:nvSpPr>
              <p:cNvPr id="15436" name="TextBox 112">
                <a:extLst>
                  <a:ext uri="{FF2B5EF4-FFF2-40B4-BE49-F238E27FC236}">
                    <a16:creationId xmlns:a16="http://schemas.microsoft.com/office/drawing/2014/main" id="{F3F5E625-F2BB-4C69-822C-D6BF61BC7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5222" y="5555701"/>
                <a:ext cx="42800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MN</a:t>
                </a:r>
              </a:p>
            </p:txBody>
          </p:sp>
          <p:sp>
            <p:nvSpPr>
              <p:cNvPr id="105" name="Chord 104">
                <a:extLst>
                  <a:ext uri="{FF2B5EF4-FFF2-40B4-BE49-F238E27FC236}">
                    <a16:creationId xmlns:a16="http://schemas.microsoft.com/office/drawing/2014/main" id="{D4DA9A14-0650-4650-B652-FA75F0C79183}"/>
                  </a:ext>
                </a:extLst>
              </p:cNvPr>
              <p:cNvSpPr/>
              <p:nvPr/>
            </p:nvSpPr>
            <p:spPr>
              <a:xfrm rot="5400000">
                <a:off x="4209570" y="6068033"/>
                <a:ext cx="288937" cy="431813"/>
              </a:xfrm>
              <a:prstGeom prst="chord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38" name="TextBox 115">
                <a:extLst>
                  <a:ext uri="{FF2B5EF4-FFF2-40B4-BE49-F238E27FC236}">
                    <a16:creationId xmlns:a16="http://schemas.microsoft.com/office/drawing/2014/main" id="{3B702F1E-EEAB-441C-9725-99EC80D7D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3345" y="5505394"/>
                <a:ext cx="42800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AAV</a:t>
                </a:r>
              </a:p>
            </p:txBody>
          </p:sp>
        </p:grpSp>
      </p:grpSp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293D9111-12CE-D8B1-D0B2-1FFBDFD0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901" y="1986783"/>
            <a:ext cx="914400" cy="914400"/>
          </a:xfrm>
          <a:prstGeom prst="rect">
            <a:avLst/>
          </a:prstGeom>
        </p:spPr>
      </p:pic>
      <p:pic>
        <p:nvPicPr>
          <p:cNvPr id="11" name="Graphic 10" descr="Gears with solid fill">
            <a:extLst>
              <a:ext uri="{FF2B5EF4-FFF2-40B4-BE49-F238E27FC236}">
                <a16:creationId xmlns:a16="http://schemas.microsoft.com/office/drawing/2014/main" id="{E59699DB-7608-EF5E-852A-4B0DFC860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1453" y="4742083"/>
            <a:ext cx="914400" cy="914400"/>
          </a:xfrm>
          <a:prstGeom prst="rect">
            <a:avLst/>
          </a:prstGeom>
        </p:spPr>
      </p:pic>
      <p:pic>
        <p:nvPicPr>
          <p:cNvPr id="16" name="Graphic 15" descr="Germ with solid fill">
            <a:extLst>
              <a:ext uri="{FF2B5EF4-FFF2-40B4-BE49-F238E27FC236}">
                <a16:creationId xmlns:a16="http://schemas.microsoft.com/office/drawing/2014/main" id="{907A883F-3135-95C3-4EC4-022B3DC77C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2443" y="4601143"/>
            <a:ext cx="914400" cy="914400"/>
          </a:xfrm>
          <a:prstGeom prst="rect">
            <a:avLst/>
          </a:prstGeom>
        </p:spPr>
      </p:pic>
      <p:pic>
        <p:nvPicPr>
          <p:cNvPr id="33" name="Graphic 32" descr="Germ with solid fill">
            <a:extLst>
              <a:ext uri="{FF2B5EF4-FFF2-40B4-BE49-F238E27FC236}">
                <a16:creationId xmlns:a16="http://schemas.microsoft.com/office/drawing/2014/main" id="{7A144C2D-825E-20F4-2B96-AE94D5D5F8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2862" y="5012234"/>
            <a:ext cx="914400" cy="914400"/>
          </a:xfrm>
          <a:prstGeom prst="rect">
            <a:avLst/>
          </a:prstGeom>
        </p:spPr>
      </p:pic>
      <p:pic>
        <p:nvPicPr>
          <p:cNvPr id="39" name="Graphic 38" descr="Needle with solid fill">
            <a:extLst>
              <a:ext uri="{FF2B5EF4-FFF2-40B4-BE49-F238E27FC236}">
                <a16:creationId xmlns:a16="http://schemas.microsoft.com/office/drawing/2014/main" id="{29FACD92-7E46-9676-A32E-C8AECFAD38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41427" y="4504235"/>
            <a:ext cx="914400" cy="914400"/>
          </a:xfrm>
          <a:prstGeom prst="rect">
            <a:avLst/>
          </a:prstGeom>
        </p:spPr>
      </p:pic>
      <p:pic>
        <p:nvPicPr>
          <p:cNvPr id="5122" name="Picture 2" descr="Antibody Icons - Free SVG &amp; PNG Antibody Images - Noun Project">
            <a:extLst>
              <a:ext uri="{FF2B5EF4-FFF2-40B4-BE49-F238E27FC236}">
                <a16:creationId xmlns:a16="http://schemas.microsoft.com/office/drawing/2014/main" id="{3430754B-2A11-41DE-1CCB-5F15B9B2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2192" flipH="1">
            <a:off x="10464295" y="2179095"/>
            <a:ext cx="1082171" cy="10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42">
            <a:extLst>
              <a:ext uri="{FF2B5EF4-FFF2-40B4-BE49-F238E27FC236}">
                <a16:creationId xmlns:a16="http://schemas.microsoft.com/office/drawing/2014/main" id="{E249D91B-169C-FE1A-729D-CD23F737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Thrombotic microangiopathies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7AA78-0AD8-819A-4B99-38B6390DD232}"/>
              </a:ext>
            </a:extLst>
          </p:cNvPr>
          <p:cNvSpPr txBox="1"/>
          <p:nvPr/>
        </p:nvSpPr>
        <p:spPr>
          <a:xfrm>
            <a:off x="611" y="6029608"/>
            <a:ext cx="1765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212121"/>
                </a:solidFill>
                <a:effectLst/>
                <a:latin typeface="BlinkMacSystemFont"/>
              </a:rPr>
              <a:t>Brocklebank V, Thrombotic Microangiopathy and the Kidney. Clin J Am Soc Nephrol. 2018 - edited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2786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FCB5B57F-17C8-1540-88B2-899A26EA13D5}"/>
              </a:ext>
            </a:extLst>
          </p:cNvPr>
          <p:cNvSpPr txBox="1"/>
          <p:nvPr/>
        </p:nvSpPr>
        <p:spPr>
          <a:xfrm>
            <a:off x="1174117" y="1410526"/>
            <a:ext cx="1499578" cy="482094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7200" b="1" dirty="0">
                <a:solidFill>
                  <a:srgbClr val="991C21"/>
                </a:solidFill>
              </a:rPr>
              <a:t>HUS</a:t>
            </a:r>
          </a:p>
        </p:txBody>
      </p:sp>
      <p:sp>
        <p:nvSpPr>
          <p:cNvPr id="9" name="Šipka vpravo 8">
            <a:extLst>
              <a:ext uri="{FF2B5EF4-FFF2-40B4-BE49-F238E27FC236}">
                <a16:creationId xmlns:a16="http://schemas.microsoft.com/office/drawing/2014/main" id="{376B120C-AA70-A247-819C-6B7C4CAB0F93}"/>
              </a:ext>
            </a:extLst>
          </p:cNvPr>
          <p:cNvSpPr/>
          <p:nvPr/>
        </p:nvSpPr>
        <p:spPr>
          <a:xfrm>
            <a:off x="2673695" y="1913467"/>
            <a:ext cx="1661238" cy="575733"/>
          </a:xfrm>
          <a:prstGeom prst="rightArrow">
            <a:avLst/>
          </a:prstGeom>
          <a:solidFill>
            <a:srgbClr val="991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91C21"/>
              </a:solidFill>
            </a:endParaRPr>
          </a:p>
        </p:txBody>
      </p:sp>
      <p:sp>
        <p:nvSpPr>
          <p:cNvPr id="10" name="Šipka vpravo 9">
            <a:extLst>
              <a:ext uri="{FF2B5EF4-FFF2-40B4-BE49-F238E27FC236}">
                <a16:creationId xmlns:a16="http://schemas.microsoft.com/office/drawing/2014/main" id="{BFEB9816-DEBC-294F-A0D2-8CDC2E54C22C}"/>
              </a:ext>
            </a:extLst>
          </p:cNvPr>
          <p:cNvSpPr/>
          <p:nvPr/>
        </p:nvSpPr>
        <p:spPr>
          <a:xfrm>
            <a:off x="2673695" y="3212274"/>
            <a:ext cx="1661238" cy="575733"/>
          </a:xfrm>
          <a:prstGeom prst="rightArrow">
            <a:avLst/>
          </a:prstGeom>
          <a:solidFill>
            <a:srgbClr val="991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91C2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C7E824-1A87-AE48-98E3-87EE301F0A61}"/>
              </a:ext>
            </a:extLst>
          </p:cNvPr>
          <p:cNvSpPr txBox="1"/>
          <p:nvPr/>
        </p:nvSpPr>
        <p:spPr>
          <a:xfrm>
            <a:off x="2435430" y="4218693"/>
            <a:ext cx="172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91C21"/>
                </a:solidFill>
              </a:rPr>
              <a:t>yndrome</a:t>
            </a:r>
            <a:endParaRPr lang="en-GB" sz="3200" b="1" dirty="0">
              <a:solidFill>
                <a:srgbClr val="991C21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0B368A5-CA76-5948-B355-4417D44D46D4}"/>
              </a:ext>
            </a:extLst>
          </p:cNvPr>
          <p:cNvSpPr txBox="1"/>
          <p:nvPr/>
        </p:nvSpPr>
        <p:spPr>
          <a:xfrm flipH="1">
            <a:off x="5220046" y="3238530"/>
            <a:ext cx="365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Acute Kidney Injury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E643FBE-B75E-9D4B-949D-1F1CAE4834C7}"/>
              </a:ext>
            </a:extLst>
          </p:cNvPr>
          <p:cNvSpPr txBox="1"/>
          <p:nvPr/>
        </p:nvSpPr>
        <p:spPr>
          <a:xfrm flipH="1">
            <a:off x="5220046" y="1918093"/>
            <a:ext cx="6740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Low platelets, haemolytic anaemia, high LDH, negative DAT, high reticulocytes</a:t>
            </a:r>
          </a:p>
        </p:txBody>
      </p:sp>
      <p:pic>
        <p:nvPicPr>
          <p:cNvPr id="3" name="Graphic 2" descr="Test tubes with solid fill">
            <a:extLst>
              <a:ext uri="{FF2B5EF4-FFF2-40B4-BE49-F238E27FC236}">
                <a16:creationId xmlns:a16="http://schemas.microsoft.com/office/drawing/2014/main" id="{0895C9B7-F13E-41C3-A031-17132554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306" y="1744133"/>
            <a:ext cx="914400" cy="914400"/>
          </a:xfrm>
          <a:prstGeom prst="rect">
            <a:avLst/>
          </a:prstGeom>
        </p:spPr>
      </p:pic>
      <p:pic>
        <p:nvPicPr>
          <p:cNvPr id="5" name="Graphic 4" descr="Kidneys with solid fill">
            <a:extLst>
              <a:ext uri="{FF2B5EF4-FFF2-40B4-BE49-F238E27FC236}">
                <a16:creationId xmlns:a16="http://schemas.microsoft.com/office/drawing/2014/main" id="{502F0A95-FA2D-40E2-A4DB-9BDA770E2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306" y="307340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4C73F9-E7A6-8BB7-880C-057DF8615ECB}"/>
              </a:ext>
            </a:extLst>
          </p:cNvPr>
          <p:cNvSpPr txBox="1"/>
          <p:nvPr/>
        </p:nvSpPr>
        <p:spPr>
          <a:xfrm>
            <a:off x="5965371" y="5903893"/>
            <a:ext cx="62266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Malina, M., Fremeaux-Bacchi, V., Johnson, S. (2023). Atypical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-apple-system"/>
              </a:rPr>
              <a:t>Hemolytic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-apple-system"/>
              </a:rPr>
              <a:t> Uremic Syndrome. In: Schaefer, F., Greenbaum, L.A. (eds) Pediatric Kidney Disease.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48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31"/>
    </mc:Choice>
    <mc:Fallback xmlns="">
      <p:transition spd="slow" advTm="494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E421AE-62B8-AA43-8FE7-2028552F3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87" r="5712" b="7090"/>
          <a:stretch/>
        </p:blipFill>
        <p:spPr>
          <a:xfrm>
            <a:off x="4070350" y="2032000"/>
            <a:ext cx="7920694" cy="4199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5D3237-2847-0046-8E4C-C024C74E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137747"/>
            <a:ext cx="2393950" cy="3093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173329-AEFF-654D-AA77-1EE220B33734}"/>
              </a:ext>
            </a:extLst>
          </p:cNvPr>
          <p:cNvSpPr txBox="1"/>
          <p:nvPr/>
        </p:nvSpPr>
        <p:spPr>
          <a:xfrm>
            <a:off x="338667" y="1524000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1955 - HUS</a:t>
            </a:r>
          </a:p>
        </p:txBody>
      </p:sp>
    </p:spTree>
    <p:extLst>
      <p:ext uri="{BB962C8B-B14F-4D97-AF65-F5344CB8AC3E}">
        <p14:creationId xmlns:p14="http://schemas.microsoft.com/office/powerpoint/2010/main" val="411089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173329-AEFF-654D-AA77-1EE220B33734}"/>
              </a:ext>
            </a:extLst>
          </p:cNvPr>
          <p:cNvSpPr txBox="1"/>
          <p:nvPr/>
        </p:nvSpPr>
        <p:spPr>
          <a:xfrm>
            <a:off x="338667" y="1524000"/>
            <a:ext cx="609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1983 – E. coli toxin association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77A429-C73D-324F-A2E5-F02A2F66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808070"/>
            <a:ext cx="8595277" cy="375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A0090-309E-2141-B260-57B8458E4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00" r="28133"/>
          <a:stretch/>
        </p:blipFill>
        <p:spPr>
          <a:xfrm>
            <a:off x="609600" y="2612770"/>
            <a:ext cx="2319866" cy="38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0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F3F15-C0EA-8DE5-2500-6DF66C98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46" y="2493963"/>
            <a:ext cx="10190162" cy="2404608"/>
          </a:xfrm>
        </p:spPr>
        <p:txBody>
          <a:bodyPr/>
          <a:lstStyle/>
          <a:p>
            <a:r>
              <a:rPr lang="en-GB" dirty="0">
                <a:solidFill>
                  <a:srgbClr val="9B1919"/>
                </a:solidFill>
              </a:rPr>
              <a:t>Shiga toxin associated HUS</a:t>
            </a:r>
            <a:br>
              <a:rPr lang="en-GB" dirty="0">
                <a:solidFill>
                  <a:srgbClr val="9B1919"/>
                </a:solidFill>
              </a:rPr>
            </a:br>
            <a:br>
              <a:rPr lang="en-GB" dirty="0">
                <a:solidFill>
                  <a:srgbClr val="9B1919"/>
                </a:solidFill>
              </a:rPr>
            </a:br>
            <a:r>
              <a:rPr lang="en-GB" dirty="0">
                <a:solidFill>
                  <a:srgbClr val="9B1919"/>
                </a:solidFill>
              </a:rPr>
              <a:t>(STEC HUS) </a:t>
            </a:r>
          </a:p>
        </p:txBody>
      </p:sp>
    </p:spTree>
    <p:extLst>
      <p:ext uri="{BB962C8B-B14F-4D97-AF65-F5344CB8AC3E}">
        <p14:creationId xmlns:p14="http://schemas.microsoft.com/office/powerpoint/2010/main" val="62448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FEBF0-B493-8304-6598-C55051611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7C6F-DDB8-3E05-1A27-FFC05998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Incidence and 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A565-7DED-1AA2-4CCB-6DE6468FA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81" y="1997528"/>
            <a:ext cx="11272838" cy="3445764"/>
          </a:xfrm>
        </p:spPr>
        <p:txBody>
          <a:bodyPr/>
          <a:lstStyle/>
          <a:p>
            <a:r>
              <a:rPr lang="en-GB" dirty="0"/>
              <a:t>1.7 cases/100,000 person year (EU)</a:t>
            </a:r>
          </a:p>
          <a:p>
            <a:endParaRPr lang="en-GB" dirty="0"/>
          </a:p>
          <a:p>
            <a:r>
              <a:rPr lang="en-GB" dirty="0"/>
              <a:t>ages 1 to 4 years incidence of 6.0 cases / 100,000 person year</a:t>
            </a:r>
          </a:p>
          <a:p>
            <a:endParaRPr lang="en-GB" dirty="0"/>
          </a:p>
          <a:p>
            <a:r>
              <a:rPr lang="en-GB" dirty="0"/>
              <a:t>Highest incidence in Argentina with 7.25-17 / 100,000 person year</a:t>
            </a:r>
          </a:p>
          <a:p>
            <a:endParaRPr lang="en-GB" dirty="0"/>
          </a:p>
          <a:p>
            <a:r>
              <a:rPr lang="en-GB" dirty="0"/>
              <a:t>Seasonal peak in summer in Europe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C91BD-EE1F-B16D-33E9-FD476EDB6329}"/>
              </a:ext>
            </a:extLst>
          </p:cNvPr>
          <p:cNvSpPr txBox="1"/>
          <p:nvPr/>
        </p:nvSpPr>
        <p:spPr>
          <a:xfrm>
            <a:off x="6469380" y="5676900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latin typeface="AdvTT5843c571"/>
              </a:rPr>
              <a:t>ECDC </a:t>
            </a:r>
            <a:r>
              <a:rPr lang="fr-FR" sz="1800" b="0" i="0" u="none" strike="noStrike" baseline="0" dirty="0" err="1">
                <a:latin typeface="AdvTT5843c571"/>
              </a:rPr>
              <a:t>ECDC</a:t>
            </a:r>
            <a:r>
              <a:rPr lang="fr-FR" sz="1800" b="0" i="0" u="none" strike="noStrike" baseline="0" dirty="0">
                <a:latin typeface="AdvTT5843c571"/>
              </a:rPr>
              <a:t> surveillance report. Surveillance of</a:t>
            </a:r>
          </a:p>
          <a:p>
            <a:pPr algn="l"/>
            <a:r>
              <a:rPr lang="en-GB" sz="1800" b="0" i="0" u="none" strike="noStrike" baseline="0" dirty="0">
                <a:latin typeface="AdvTT5843c571"/>
              </a:rPr>
              <a:t>seven priorities food-and waterborne diseases in the</a:t>
            </a:r>
          </a:p>
          <a:p>
            <a:pPr algn="l"/>
            <a:r>
              <a:rPr lang="en-GB" sz="1800" b="0" i="0" u="none" strike="noStrike" baseline="0" dirty="0">
                <a:latin typeface="AdvTT5843c571"/>
              </a:rPr>
              <a:t>EU/EEA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B7E28-D0F8-AD4D-B1B7-09F63934C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7807" r="3" b="3"/>
          <a:stretch/>
        </p:blipFill>
        <p:spPr>
          <a:xfrm>
            <a:off x="2242457" y="1054789"/>
            <a:ext cx="7707086" cy="580321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4A5490-B388-A61C-21B9-63CD1AEEE6A0}"/>
              </a:ext>
            </a:extLst>
          </p:cNvPr>
          <p:cNvSpPr txBox="1">
            <a:spLocks/>
          </p:cNvSpPr>
          <p:nvPr/>
        </p:nvSpPr>
        <p:spPr>
          <a:xfrm>
            <a:off x="920363" y="103883"/>
            <a:ext cx="11271637" cy="55452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STEC (formerly VTEC) are a sub-group of E.coli that can secrete </a:t>
            </a:r>
            <a:r>
              <a:rPr lang="en-GB" dirty="0" err="1"/>
              <a:t>shiga</a:t>
            </a:r>
            <a:r>
              <a:rPr lang="en-GB" dirty="0"/>
              <a:t> toxin</a:t>
            </a:r>
          </a:p>
          <a:p>
            <a:r>
              <a:rPr lang="en-GB" dirty="0"/>
              <a:t>Commonest serotype associated with human disease is O157</a:t>
            </a:r>
          </a:p>
        </p:txBody>
      </p:sp>
    </p:spTree>
    <p:extLst>
      <p:ext uri="{BB962C8B-B14F-4D97-AF65-F5344CB8AC3E}">
        <p14:creationId xmlns:p14="http://schemas.microsoft.com/office/powerpoint/2010/main" val="3710749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9748</TotalTime>
  <Words>1220</Words>
  <Application>Microsoft Macintosh PowerPoint</Application>
  <PresentationFormat>Widescreen</PresentationFormat>
  <Paragraphs>264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-apple-system</vt:lpstr>
      <vt:lpstr>AdvTT5843c571</vt:lpstr>
      <vt:lpstr>AdvTT5843c571+20</vt:lpstr>
      <vt:lpstr>AdvTT5843c571+fb</vt:lpstr>
      <vt:lpstr>AdvTTf90d833a.I</vt:lpstr>
      <vt:lpstr>Arial</vt:lpstr>
      <vt:lpstr>BlinkMacSystemFont</vt:lpstr>
      <vt:lpstr>Calibri</vt:lpstr>
      <vt:lpstr>Noto Sans</vt:lpstr>
      <vt:lpstr>Times New Roman</vt:lpstr>
      <vt:lpstr>Office Theme</vt:lpstr>
      <vt:lpstr>PowerPoint Presentation</vt:lpstr>
      <vt:lpstr>Overview </vt:lpstr>
      <vt:lpstr>Thrombotic microangiopathies</vt:lpstr>
      <vt:lpstr>PowerPoint Presentation</vt:lpstr>
      <vt:lpstr>PowerPoint Presentation</vt:lpstr>
      <vt:lpstr>PowerPoint Presentation</vt:lpstr>
      <vt:lpstr>Shiga toxin associated HUS  (STEC HUS) </vt:lpstr>
      <vt:lpstr>Incidence and Epidemiology </vt:lpstr>
      <vt:lpstr>PowerPoint Presentation</vt:lpstr>
      <vt:lpstr>Prevalence of STEC O157:H7 in UK cattle</vt:lpstr>
      <vt:lpstr>STX cell injury mechanism</vt:lpstr>
      <vt:lpstr>Clinical course</vt:lpstr>
      <vt:lpstr>PowerPoint Presentation</vt:lpstr>
      <vt:lpstr>Diagnostic </vt:lpstr>
      <vt:lpstr>Treatment of STEC HUS</vt:lpstr>
      <vt:lpstr>Treatment of STEC HUS</vt:lpstr>
      <vt:lpstr>Possibilities for future therapies </vt:lpstr>
      <vt:lpstr>Eculizumab and STEC</vt:lpstr>
      <vt:lpstr>Future therapies ?</vt:lpstr>
      <vt:lpstr>Pneumococcal HUS</vt:lpstr>
      <vt:lpstr>Pneumococcal HUS</vt:lpstr>
      <vt:lpstr>PowerPoint Presentation</vt:lpstr>
      <vt:lpstr>Other pathogens</vt:lpstr>
      <vt:lpstr>PowerPoint Presentation</vt:lpstr>
      <vt:lpstr>National Renal Complement Therapeutics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Happy Kayser Dawod Sawires</cp:lastModifiedBy>
  <cp:revision>360</cp:revision>
  <cp:lastPrinted>2018-10-19T17:48:57Z</cp:lastPrinted>
  <dcterms:created xsi:type="dcterms:W3CDTF">2017-04-18T20:34:12Z</dcterms:created>
  <dcterms:modified xsi:type="dcterms:W3CDTF">2026-02-18T09:54:56Z</dcterms:modified>
</cp:coreProperties>
</file>